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1" r:id="rId1"/>
  </p:sldMasterIdLst>
  <p:notesMasterIdLst>
    <p:notesMasterId r:id="rId34"/>
  </p:notesMasterIdLst>
  <p:sldIdLst>
    <p:sldId id="256" r:id="rId2"/>
    <p:sldId id="261" r:id="rId3"/>
    <p:sldId id="269" r:id="rId4"/>
    <p:sldId id="270" r:id="rId5"/>
    <p:sldId id="265" r:id="rId6"/>
    <p:sldId id="334" r:id="rId7"/>
    <p:sldId id="335" r:id="rId8"/>
    <p:sldId id="336" r:id="rId9"/>
    <p:sldId id="338" r:id="rId10"/>
    <p:sldId id="341" r:id="rId11"/>
    <p:sldId id="342" r:id="rId12"/>
    <p:sldId id="339" r:id="rId13"/>
    <p:sldId id="340" r:id="rId14"/>
    <p:sldId id="267" r:id="rId15"/>
    <p:sldId id="289" r:id="rId16"/>
    <p:sldId id="271" r:id="rId17"/>
    <p:sldId id="264" r:id="rId18"/>
    <p:sldId id="274" r:id="rId19"/>
    <p:sldId id="263" r:id="rId20"/>
    <p:sldId id="278" r:id="rId21"/>
    <p:sldId id="318" r:id="rId22"/>
    <p:sldId id="319" r:id="rId23"/>
    <p:sldId id="332" r:id="rId24"/>
    <p:sldId id="314" r:id="rId25"/>
    <p:sldId id="321" r:id="rId26"/>
    <p:sldId id="308" r:id="rId27"/>
    <p:sldId id="330" r:id="rId28"/>
    <p:sldId id="305" r:id="rId29"/>
    <p:sldId id="298" r:id="rId30"/>
    <p:sldId id="282" r:id="rId31"/>
    <p:sldId id="283" r:id="rId32"/>
    <p:sldId id="26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351BA-952B-431B-AAB3-E7BC3CCE46F0}" v="404" dt="2023-09-22T15:10:58.65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74620" autoAdjust="0"/>
  </p:normalViewPr>
  <p:slideViewPr>
    <p:cSldViewPr snapToGrid="0">
      <p:cViewPr varScale="1">
        <p:scale>
          <a:sx n="84" d="100"/>
          <a:sy n="84" d="100"/>
        </p:scale>
        <p:origin x="10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605CA-EF49-4B87-8E05-D7A0936EA21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51FC5D7-7E35-4C53-AD48-D8635927783F}">
      <dgm:prSet phldrT="[Text]"/>
      <dgm:spPr/>
      <dgm:t>
        <a:bodyPr/>
        <a:lstStyle/>
        <a:p>
          <a:r>
            <a:rPr lang="en-US"/>
            <a:t>Academic Internship</a:t>
          </a:r>
          <a:endParaRPr lang="en-US" dirty="0"/>
        </a:p>
      </dgm:t>
    </dgm:pt>
    <dgm:pt modelId="{8580333F-5796-43BA-A7FA-3D7F2A3877C5}" type="parTrans" cxnId="{013E2E9A-53FF-415A-A261-7CA4E2FFCE9A}">
      <dgm:prSet/>
      <dgm:spPr/>
      <dgm:t>
        <a:bodyPr/>
        <a:lstStyle/>
        <a:p>
          <a:endParaRPr lang="en-US"/>
        </a:p>
      </dgm:t>
    </dgm:pt>
    <dgm:pt modelId="{85E86B7E-A136-46C4-BFA8-4239B907CAF9}" type="sibTrans" cxnId="{013E2E9A-53FF-415A-A261-7CA4E2FFCE9A}">
      <dgm:prSet/>
      <dgm:spPr/>
      <dgm:t>
        <a:bodyPr/>
        <a:lstStyle/>
        <a:p>
          <a:endParaRPr lang="en-US"/>
        </a:p>
      </dgm:t>
    </dgm:pt>
    <dgm:pt modelId="{2EE38465-B324-4537-A2F9-18D14DD69306}">
      <dgm:prSet phldrT="[Text]"/>
      <dgm:spPr/>
      <dgm:t>
        <a:bodyPr/>
        <a:lstStyle/>
        <a:p>
          <a:r>
            <a:rPr lang="en-US" dirty="0"/>
            <a:t>Career Exploration Experiences</a:t>
          </a:r>
        </a:p>
      </dgm:t>
    </dgm:pt>
    <dgm:pt modelId="{7AFEFA18-40DD-41A2-ABC5-2DCDE71051F3}" type="parTrans" cxnId="{5223C775-0A85-448F-8806-6CBA1C4675FE}">
      <dgm:prSet/>
      <dgm:spPr/>
      <dgm:t>
        <a:bodyPr/>
        <a:lstStyle/>
        <a:p>
          <a:endParaRPr lang="en-US"/>
        </a:p>
      </dgm:t>
    </dgm:pt>
    <dgm:pt modelId="{74241358-C6A6-41B3-8962-0E62BEEB333A}" type="sibTrans" cxnId="{5223C775-0A85-448F-8806-6CBA1C4675FE}">
      <dgm:prSet/>
      <dgm:spPr/>
      <dgm:t>
        <a:bodyPr/>
        <a:lstStyle/>
        <a:p>
          <a:endParaRPr lang="en-US"/>
        </a:p>
      </dgm:t>
    </dgm:pt>
    <dgm:pt modelId="{69925583-E103-42C6-AA40-09461A7DB3AE}">
      <dgm:prSet phldrT="[Text]"/>
      <dgm:spPr/>
      <dgm:t>
        <a:bodyPr/>
        <a:lstStyle/>
        <a:p>
          <a:r>
            <a:rPr lang="en-US" dirty="0"/>
            <a:t>Leadership Development</a:t>
          </a:r>
        </a:p>
      </dgm:t>
    </dgm:pt>
    <dgm:pt modelId="{9DFCC4EF-B085-4811-8A6E-42B7DB7F9802}" type="parTrans" cxnId="{A81A88B2-AE49-4130-8745-7A7E381DD6EF}">
      <dgm:prSet/>
      <dgm:spPr/>
      <dgm:t>
        <a:bodyPr/>
        <a:lstStyle/>
        <a:p>
          <a:endParaRPr lang="en-US"/>
        </a:p>
      </dgm:t>
    </dgm:pt>
    <dgm:pt modelId="{9427F743-5673-43CB-8E01-2CDF2F96AAA2}" type="sibTrans" cxnId="{A81A88B2-AE49-4130-8745-7A7E381DD6EF}">
      <dgm:prSet/>
      <dgm:spPr/>
      <dgm:t>
        <a:bodyPr/>
        <a:lstStyle/>
        <a:p>
          <a:endParaRPr lang="en-US"/>
        </a:p>
      </dgm:t>
    </dgm:pt>
    <dgm:pt modelId="{12B6EFC7-CC87-4868-A181-FE17A1E45D20}">
      <dgm:prSet phldrT="[Text]"/>
      <dgm:spPr/>
      <dgm:t>
        <a:bodyPr/>
        <a:lstStyle/>
        <a:p>
          <a:r>
            <a:rPr lang="en-US" dirty="0"/>
            <a:t>Community Service</a:t>
          </a:r>
        </a:p>
      </dgm:t>
    </dgm:pt>
    <dgm:pt modelId="{76533AE4-B0DD-42DD-AA77-9A519753CAA2}" type="parTrans" cxnId="{E15CAFFC-D07D-4396-A499-C56F491B021C}">
      <dgm:prSet/>
      <dgm:spPr/>
      <dgm:t>
        <a:bodyPr/>
        <a:lstStyle/>
        <a:p>
          <a:endParaRPr lang="en-US"/>
        </a:p>
      </dgm:t>
    </dgm:pt>
    <dgm:pt modelId="{53746B5A-7386-4C8B-AFC0-9C1504F82F53}" type="sibTrans" cxnId="{E15CAFFC-D07D-4396-A499-C56F491B021C}">
      <dgm:prSet/>
      <dgm:spPr/>
      <dgm:t>
        <a:bodyPr/>
        <a:lstStyle/>
        <a:p>
          <a:endParaRPr lang="en-US"/>
        </a:p>
      </dgm:t>
    </dgm:pt>
    <dgm:pt modelId="{5A9604AD-8938-4A7E-98B6-D626D20BE72E}">
      <dgm:prSet phldrT="[Text]"/>
      <dgm:spPr/>
      <dgm:t>
        <a:bodyPr/>
        <a:lstStyle/>
        <a:p>
          <a:r>
            <a:rPr lang="en-US" dirty="0"/>
            <a:t>Civic Engagement</a:t>
          </a:r>
        </a:p>
      </dgm:t>
    </dgm:pt>
    <dgm:pt modelId="{B17636CC-9FF9-4016-A8D1-9B6036D1BDE9}" type="parTrans" cxnId="{E4D58E1E-2D9B-4537-9865-13CD129B1301}">
      <dgm:prSet/>
      <dgm:spPr/>
      <dgm:t>
        <a:bodyPr/>
        <a:lstStyle/>
        <a:p>
          <a:endParaRPr lang="en-US"/>
        </a:p>
      </dgm:t>
    </dgm:pt>
    <dgm:pt modelId="{E85473F1-0248-4B5C-8DE0-5140FB3AF24B}" type="sibTrans" cxnId="{E4D58E1E-2D9B-4537-9865-13CD129B1301}">
      <dgm:prSet/>
      <dgm:spPr/>
      <dgm:t>
        <a:bodyPr/>
        <a:lstStyle/>
        <a:p>
          <a:endParaRPr lang="en-US"/>
        </a:p>
      </dgm:t>
    </dgm:pt>
    <dgm:pt modelId="{18B8F240-3B47-4652-BF70-528BFFB37B2F}">
      <dgm:prSet phldrT="[Text]"/>
      <dgm:spPr/>
      <dgm:t>
        <a:bodyPr/>
        <a:lstStyle/>
        <a:p>
          <a:r>
            <a:rPr lang="en-US" dirty="0"/>
            <a:t>Student Research</a:t>
          </a:r>
        </a:p>
      </dgm:t>
    </dgm:pt>
    <dgm:pt modelId="{6DC29678-8A2F-439C-AF51-ED97C85E3CEB}" type="parTrans" cxnId="{71F2A390-848F-475D-88A0-98B050AF8764}">
      <dgm:prSet/>
      <dgm:spPr/>
      <dgm:t>
        <a:bodyPr/>
        <a:lstStyle/>
        <a:p>
          <a:endParaRPr lang="en-US"/>
        </a:p>
      </dgm:t>
    </dgm:pt>
    <dgm:pt modelId="{DD1A9E49-6923-471D-9DD4-C4D184642887}" type="sibTrans" cxnId="{71F2A390-848F-475D-88A0-98B050AF8764}">
      <dgm:prSet/>
      <dgm:spPr/>
      <dgm:t>
        <a:bodyPr/>
        <a:lstStyle/>
        <a:p>
          <a:endParaRPr lang="en-US"/>
        </a:p>
      </dgm:t>
    </dgm:pt>
    <dgm:pt modelId="{FD7E1294-2008-47AF-A84A-B400F99469D2}">
      <dgm:prSet phldrT="[Text]"/>
      <dgm:spPr/>
      <dgm:t>
        <a:bodyPr/>
        <a:lstStyle/>
        <a:p>
          <a:r>
            <a:rPr lang="en-US" dirty="0"/>
            <a:t>Study Abroad </a:t>
          </a:r>
        </a:p>
      </dgm:t>
    </dgm:pt>
    <dgm:pt modelId="{F34F0023-B1B9-4A27-99C5-4649B86AF7C8}" type="parTrans" cxnId="{77574DF8-66F4-46E2-BDDC-06F05902EB2A}">
      <dgm:prSet/>
      <dgm:spPr/>
      <dgm:t>
        <a:bodyPr/>
        <a:lstStyle/>
        <a:p>
          <a:endParaRPr lang="en-US"/>
        </a:p>
      </dgm:t>
    </dgm:pt>
    <dgm:pt modelId="{049EA51F-CE4F-4B26-A695-804CB6E04F65}" type="sibTrans" cxnId="{77574DF8-66F4-46E2-BDDC-06F05902EB2A}">
      <dgm:prSet/>
      <dgm:spPr/>
      <dgm:t>
        <a:bodyPr/>
        <a:lstStyle/>
        <a:p>
          <a:endParaRPr lang="en-US"/>
        </a:p>
      </dgm:t>
    </dgm:pt>
    <dgm:pt modelId="{8F04B8F6-5CFD-4E25-BEFA-E94EF0E5BD44}" type="pres">
      <dgm:prSet presAssocID="{2A5605CA-EF49-4B87-8E05-D7A0936EA213}" presName="compositeShape" presStyleCnt="0">
        <dgm:presLayoutVars>
          <dgm:chMax val="7"/>
          <dgm:dir/>
          <dgm:resizeHandles val="exact"/>
        </dgm:presLayoutVars>
      </dgm:prSet>
      <dgm:spPr/>
    </dgm:pt>
    <dgm:pt modelId="{8D3A8021-9471-4651-A9BF-28426656E7B9}" type="pres">
      <dgm:prSet presAssocID="{B51FC5D7-7E35-4C53-AD48-D8635927783F}" presName="circ1" presStyleLbl="vennNode1" presStyleIdx="0" presStyleCnt="7"/>
      <dgm:spPr/>
    </dgm:pt>
    <dgm:pt modelId="{AC56633A-A522-4915-BC56-9007448B2BA8}" type="pres">
      <dgm:prSet presAssocID="{B51FC5D7-7E35-4C53-AD48-D8635927783F}" presName="circ1Tx" presStyleLbl="revTx" presStyleIdx="0" presStyleCnt="0">
        <dgm:presLayoutVars>
          <dgm:chMax val="0"/>
          <dgm:chPref val="0"/>
          <dgm:bulletEnabled val="1"/>
        </dgm:presLayoutVars>
      </dgm:prSet>
      <dgm:spPr/>
    </dgm:pt>
    <dgm:pt modelId="{F7F0EB0C-B03D-4206-8DAA-1225B8A4C2E7}" type="pres">
      <dgm:prSet presAssocID="{2EE38465-B324-4537-A2F9-18D14DD69306}" presName="circ2" presStyleLbl="vennNode1" presStyleIdx="1" presStyleCnt="7"/>
      <dgm:spPr/>
    </dgm:pt>
    <dgm:pt modelId="{A4FE50DC-E025-4D16-A4B2-2719898C242D}" type="pres">
      <dgm:prSet presAssocID="{2EE38465-B324-4537-A2F9-18D14DD69306}" presName="circ2Tx" presStyleLbl="revTx" presStyleIdx="0" presStyleCnt="0">
        <dgm:presLayoutVars>
          <dgm:chMax val="0"/>
          <dgm:chPref val="0"/>
          <dgm:bulletEnabled val="1"/>
        </dgm:presLayoutVars>
      </dgm:prSet>
      <dgm:spPr/>
    </dgm:pt>
    <dgm:pt modelId="{65E4A970-CDCB-4990-9ED1-B2B716482353}" type="pres">
      <dgm:prSet presAssocID="{18B8F240-3B47-4652-BF70-528BFFB37B2F}" presName="circ3" presStyleLbl="vennNode1" presStyleIdx="2" presStyleCnt="7"/>
      <dgm:spPr/>
    </dgm:pt>
    <dgm:pt modelId="{D216BCD1-1F5B-4343-BBF4-0C2973BB1EEE}" type="pres">
      <dgm:prSet presAssocID="{18B8F240-3B47-4652-BF70-528BFFB37B2F}" presName="circ3Tx" presStyleLbl="revTx" presStyleIdx="0" presStyleCnt="0">
        <dgm:presLayoutVars>
          <dgm:chMax val="0"/>
          <dgm:chPref val="0"/>
          <dgm:bulletEnabled val="1"/>
        </dgm:presLayoutVars>
      </dgm:prSet>
      <dgm:spPr/>
    </dgm:pt>
    <dgm:pt modelId="{377ED769-DC13-4A02-894F-D98F365E86A6}" type="pres">
      <dgm:prSet presAssocID="{FD7E1294-2008-47AF-A84A-B400F99469D2}" presName="circ4" presStyleLbl="vennNode1" presStyleIdx="3" presStyleCnt="7"/>
      <dgm:spPr/>
    </dgm:pt>
    <dgm:pt modelId="{E88AD1C3-50C8-4E3E-A3A9-8D322E754024}" type="pres">
      <dgm:prSet presAssocID="{FD7E1294-2008-47AF-A84A-B400F99469D2}" presName="circ4Tx" presStyleLbl="revTx" presStyleIdx="0" presStyleCnt="0">
        <dgm:presLayoutVars>
          <dgm:chMax val="0"/>
          <dgm:chPref val="0"/>
          <dgm:bulletEnabled val="1"/>
        </dgm:presLayoutVars>
      </dgm:prSet>
      <dgm:spPr/>
    </dgm:pt>
    <dgm:pt modelId="{4684B54B-06F1-42B2-A778-D1A749A1414F}" type="pres">
      <dgm:prSet presAssocID="{69925583-E103-42C6-AA40-09461A7DB3AE}" presName="circ5" presStyleLbl="vennNode1" presStyleIdx="4" presStyleCnt="7"/>
      <dgm:spPr/>
    </dgm:pt>
    <dgm:pt modelId="{F1A61E52-6646-406A-B87A-1113535C6511}" type="pres">
      <dgm:prSet presAssocID="{69925583-E103-42C6-AA40-09461A7DB3AE}" presName="circ5Tx" presStyleLbl="revTx" presStyleIdx="0" presStyleCnt="0">
        <dgm:presLayoutVars>
          <dgm:chMax val="0"/>
          <dgm:chPref val="0"/>
          <dgm:bulletEnabled val="1"/>
        </dgm:presLayoutVars>
      </dgm:prSet>
      <dgm:spPr/>
    </dgm:pt>
    <dgm:pt modelId="{7F325BC2-75AC-4AA2-9DD4-21959F34F166}" type="pres">
      <dgm:prSet presAssocID="{12B6EFC7-CC87-4868-A181-FE17A1E45D20}" presName="circ6" presStyleLbl="vennNode1" presStyleIdx="5" presStyleCnt="7"/>
      <dgm:spPr/>
    </dgm:pt>
    <dgm:pt modelId="{8ACD9EC3-F76F-4879-BC24-5033939F8837}" type="pres">
      <dgm:prSet presAssocID="{12B6EFC7-CC87-4868-A181-FE17A1E45D20}" presName="circ6Tx" presStyleLbl="revTx" presStyleIdx="0" presStyleCnt="0">
        <dgm:presLayoutVars>
          <dgm:chMax val="0"/>
          <dgm:chPref val="0"/>
          <dgm:bulletEnabled val="1"/>
        </dgm:presLayoutVars>
      </dgm:prSet>
      <dgm:spPr/>
    </dgm:pt>
    <dgm:pt modelId="{52DBEBFD-562C-4C04-80AD-C340AE0DD3B2}" type="pres">
      <dgm:prSet presAssocID="{5A9604AD-8938-4A7E-98B6-D626D20BE72E}" presName="circ7" presStyleLbl="vennNode1" presStyleIdx="6" presStyleCnt="7"/>
      <dgm:spPr/>
    </dgm:pt>
    <dgm:pt modelId="{CBA4C968-E3CC-403C-B63B-FECB6D58E2EE}" type="pres">
      <dgm:prSet presAssocID="{5A9604AD-8938-4A7E-98B6-D626D20BE72E}" presName="circ7Tx" presStyleLbl="revTx" presStyleIdx="0" presStyleCnt="0">
        <dgm:presLayoutVars>
          <dgm:chMax val="0"/>
          <dgm:chPref val="0"/>
          <dgm:bulletEnabled val="1"/>
        </dgm:presLayoutVars>
      </dgm:prSet>
      <dgm:spPr/>
    </dgm:pt>
  </dgm:ptLst>
  <dgm:cxnLst>
    <dgm:cxn modelId="{E5A25A10-9B46-49A4-9291-5062802EFC88}" type="presOf" srcId="{FD7E1294-2008-47AF-A84A-B400F99469D2}" destId="{E88AD1C3-50C8-4E3E-A3A9-8D322E754024}" srcOrd="0" destOrd="0" presId="urn:microsoft.com/office/officeart/2005/8/layout/venn1"/>
    <dgm:cxn modelId="{9A4FC610-3E4C-462B-9C75-77571F3A17C9}" type="presOf" srcId="{2A5605CA-EF49-4B87-8E05-D7A0936EA213}" destId="{8F04B8F6-5CFD-4E25-BEFA-E94EF0E5BD44}" srcOrd="0" destOrd="0" presId="urn:microsoft.com/office/officeart/2005/8/layout/venn1"/>
    <dgm:cxn modelId="{14F26219-9A15-4107-92E1-5F34103774E7}" type="presOf" srcId="{2EE38465-B324-4537-A2F9-18D14DD69306}" destId="{A4FE50DC-E025-4D16-A4B2-2719898C242D}" srcOrd="0" destOrd="0" presId="urn:microsoft.com/office/officeart/2005/8/layout/venn1"/>
    <dgm:cxn modelId="{E4D58E1E-2D9B-4537-9865-13CD129B1301}" srcId="{2A5605CA-EF49-4B87-8E05-D7A0936EA213}" destId="{5A9604AD-8938-4A7E-98B6-D626D20BE72E}" srcOrd="6" destOrd="0" parTransId="{B17636CC-9FF9-4016-A8D1-9B6036D1BDE9}" sibTransId="{E85473F1-0248-4B5C-8DE0-5140FB3AF24B}"/>
    <dgm:cxn modelId="{48130F2C-4BDB-4CFF-90F2-4769F2DFF57F}" type="presOf" srcId="{12B6EFC7-CC87-4868-A181-FE17A1E45D20}" destId="{8ACD9EC3-F76F-4879-BC24-5033939F8837}" srcOrd="0" destOrd="0" presId="urn:microsoft.com/office/officeart/2005/8/layout/venn1"/>
    <dgm:cxn modelId="{5223C775-0A85-448F-8806-6CBA1C4675FE}" srcId="{2A5605CA-EF49-4B87-8E05-D7A0936EA213}" destId="{2EE38465-B324-4537-A2F9-18D14DD69306}" srcOrd="1" destOrd="0" parTransId="{7AFEFA18-40DD-41A2-ABC5-2DCDE71051F3}" sibTransId="{74241358-C6A6-41B3-8962-0E62BEEB333A}"/>
    <dgm:cxn modelId="{71F2A390-848F-475D-88A0-98B050AF8764}" srcId="{2A5605CA-EF49-4B87-8E05-D7A0936EA213}" destId="{18B8F240-3B47-4652-BF70-528BFFB37B2F}" srcOrd="2" destOrd="0" parTransId="{6DC29678-8A2F-439C-AF51-ED97C85E3CEB}" sibTransId="{DD1A9E49-6923-471D-9DD4-C4D184642887}"/>
    <dgm:cxn modelId="{013E2E9A-53FF-415A-A261-7CA4E2FFCE9A}" srcId="{2A5605CA-EF49-4B87-8E05-D7A0936EA213}" destId="{B51FC5D7-7E35-4C53-AD48-D8635927783F}" srcOrd="0" destOrd="0" parTransId="{8580333F-5796-43BA-A7FA-3D7F2A3877C5}" sibTransId="{85E86B7E-A136-46C4-BFA8-4239B907CAF9}"/>
    <dgm:cxn modelId="{A81A88B2-AE49-4130-8745-7A7E381DD6EF}" srcId="{2A5605CA-EF49-4B87-8E05-D7A0936EA213}" destId="{69925583-E103-42C6-AA40-09461A7DB3AE}" srcOrd="4" destOrd="0" parTransId="{9DFCC4EF-B085-4811-8A6E-42B7DB7F9802}" sibTransId="{9427F743-5673-43CB-8E01-2CDF2F96AAA2}"/>
    <dgm:cxn modelId="{B206A1B6-E2B3-4D57-96A7-D1E53CE00F1B}" type="presOf" srcId="{B51FC5D7-7E35-4C53-AD48-D8635927783F}" destId="{AC56633A-A522-4915-BC56-9007448B2BA8}" srcOrd="0" destOrd="0" presId="urn:microsoft.com/office/officeart/2005/8/layout/venn1"/>
    <dgm:cxn modelId="{F4551CC3-A1DB-4338-8A51-39FB34C4EAC1}" type="presOf" srcId="{69925583-E103-42C6-AA40-09461A7DB3AE}" destId="{F1A61E52-6646-406A-B87A-1113535C6511}" srcOrd="0" destOrd="0" presId="urn:microsoft.com/office/officeart/2005/8/layout/venn1"/>
    <dgm:cxn modelId="{57A2EDD1-5238-4387-94AC-FC914FC87DA2}" type="presOf" srcId="{5A9604AD-8938-4A7E-98B6-D626D20BE72E}" destId="{CBA4C968-E3CC-403C-B63B-FECB6D58E2EE}" srcOrd="0" destOrd="0" presId="urn:microsoft.com/office/officeart/2005/8/layout/venn1"/>
    <dgm:cxn modelId="{E63979E8-1AED-49EF-B8DB-6708997BC922}" type="presOf" srcId="{18B8F240-3B47-4652-BF70-528BFFB37B2F}" destId="{D216BCD1-1F5B-4343-BBF4-0C2973BB1EEE}" srcOrd="0" destOrd="0" presId="urn:microsoft.com/office/officeart/2005/8/layout/venn1"/>
    <dgm:cxn modelId="{77574DF8-66F4-46E2-BDDC-06F05902EB2A}" srcId="{2A5605CA-EF49-4B87-8E05-D7A0936EA213}" destId="{FD7E1294-2008-47AF-A84A-B400F99469D2}" srcOrd="3" destOrd="0" parTransId="{F34F0023-B1B9-4A27-99C5-4649B86AF7C8}" sibTransId="{049EA51F-CE4F-4B26-A695-804CB6E04F65}"/>
    <dgm:cxn modelId="{E15CAFFC-D07D-4396-A499-C56F491B021C}" srcId="{2A5605CA-EF49-4B87-8E05-D7A0936EA213}" destId="{12B6EFC7-CC87-4868-A181-FE17A1E45D20}" srcOrd="5" destOrd="0" parTransId="{76533AE4-B0DD-42DD-AA77-9A519753CAA2}" sibTransId="{53746B5A-7386-4C8B-AFC0-9C1504F82F53}"/>
    <dgm:cxn modelId="{621498D3-7822-4964-B308-7620D51A903E}" type="presParOf" srcId="{8F04B8F6-5CFD-4E25-BEFA-E94EF0E5BD44}" destId="{8D3A8021-9471-4651-A9BF-28426656E7B9}" srcOrd="0" destOrd="0" presId="urn:microsoft.com/office/officeart/2005/8/layout/venn1"/>
    <dgm:cxn modelId="{C936285F-6663-4E3A-834E-B2038C28729B}" type="presParOf" srcId="{8F04B8F6-5CFD-4E25-BEFA-E94EF0E5BD44}" destId="{AC56633A-A522-4915-BC56-9007448B2BA8}" srcOrd="1" destOrd="0" presId="urn:microsoft.com/office/officeart/2005/8/layout/venn1"/>
    <dgm:cxn modelId="{962007A7-5F2A-456C-AA34-7C02A5AE75D3}" type="presParOf" srcId="{8F04B8F6-5CFD-4E25-BEFA-E94EF0E5BD44}" destId="{F7F0EB0C-B03D-4206-8DAA-1225B8A4C2E7}" srcOrd="2" destOrd="0" presId="urn:microsoft.com/office/officeart/2005/8/layout/venn1"/>
    <dgm:cxn modelId="{271090FB-BBCE-4019-BB3A-0AB527789196}" type="presParOf" srcId="{8F04B8F6-5CFD-4E25-BEFA-E94EF0E5BD44}" destId="{A4FE50DC-E025-4D16-A4B2-2719898C242D}" srcOrd="3" destOrd="0" presId="urn:microsoft.com/office/officeart/2005/8/layout/venn1"/>
    <dgm:cxn modelId="{082A3BDD-D305-4DF6-A176-B299F5A29E2D}" type="presParOf" srcId="{8F04B8F6-5CFD-4E25-BEFA-E94EF0E5BD44}" destId="{65E4A970-CDCB-4990-9ED1-B2B716482353}" srcOrd="4" destOrd="0" presId="urn:microsoft.com/office/officeart/2005/8/layout/venn1"/>
    <dgm:cxn modelId="{39263632-19C5-4968-81B8-BD5914C76796}" type="presParOf" srcId="{8F04B8F6-5CFD-4E25-BEFA-E94EF0E5BD44}" destId="{D216BCD1-1F5B-4343-BBF4-0C2973BB1EEE}" srcOrd="5" destOrd="0" presId="urn:microsoft.com/office/officeart/2005/8/layout/venn1"/>
    <dgm:cxn modelId="{E77BBBE6-753F-47C7-9DC6-2D3789CFC556}" type="presParOf" srcId="{8F04B8F6-5CFD-4E25-BEFA-E94EF0E5BD44}" destId="{377ED769-DC13-4A02-894F-D98F365E86A6}" srcOrd="6" destOrd="0" presId="urn:microsoft.com/office/officeart/2005/8/layout/venn1"/>
    <dgm:cxn modelId="{A4CCA71A-416D-4CC2-A877-A75F1ED21D4A}" type="presParOf" srcId="{8F04B8F6-5CFD-4E25-BEFA-E94EF0E5BD44}" destId="{E88AD1C3-50C8-4E3E-A3A9-8D322E754024}" srcOrd="7" destOrd="0" presId="urn:microsoft.com/office/officeart/2005/8/layout/venn1"/>
    <dgm:cxn modelId="{34E042D6-328F-4F83-A785-65F83A8F52F8}" type="presParOf" srcId="{8F04B8F6-5CFD-4E25-BEFA-E94EF0E5BD44}" destId="{4684B54B-06F1-42B2-A778-D1A749A1414F}" srcOrd="8" destOrd="0" presId="urn:microsoft.com/office/officeart/2005/8/layout/venn1"/>
    <dgm:cxn modelId="{E7D41B28-01EC-415D-977E-AA04F5B7D460}" type="presParOf" srcId="{8F04B8F6-5CFD-4E25-BEFA-E94EF0E5BD44}" destId="{F1A61E52-6646-406A-B87A-1113535C6511}" srcOrd="9" destOrd="0" presId="urn:microsoft.com/office/officeart/2005/8/layout/venn1"/>
    <dgm:cxn modelId="{D58F29AC-E71C-4A25-9169-745C242C0CC8}" type="presParOf" srcId="{8F04B8F6-5CFD-4E25-BEFA-E94EF0E5BD44}" destId="{7F325BC2-75AC-4AA2-9DD4-21959F34F166}" srcOrd="10" destOrd="0" presId="urn:microsoft.com/office/officeart/2005/8/layout/venn1"/>
    <dgm:cxn modelId="{EDCEEE00-F420-477A-95AA-94E50812DA25}" type="presParOf" srcId="{8F04B8F6-5CFD-4E25-BEFA-E94EF0E5BD44}" destId="{8ACD9EC3-F76F-4879-BC24-5033939F8837}" srcOrd="11" destOrd="0" presId="urn:microsoft.com/office/officeart/2005/8/layout/venn1"/>
    <dgm:cxn modelId="{CDC00AF2-B0CD-451F-96EC-0E2D103214E8}" type="presParOf" srcId="{8F04B8F6-5CFD-4E25-BEFA-E94EF0E5BD44}" destId="{52DBEBFD-562C-4C04-80AD-C340AE0DD3B2}" srcOrd="12" destOrd="0" presId="urn:microsoft.com/office/officeart/2005/8/layout/venn1"/>
    <dgm:cxn modelId="{68EE974A-1D9D-4C9E-BF9C-64DA3EC6B539}" type="presParOf" srcId="{8F04B8F6-5CFD-4E25-BEFA-E94EF0E5BD44}" destId="{CBA4C968-E3CC-403C-B63B-FECB6D58E2EE}"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ED070-E940-4F09-BAF7-D624AE8DD9A8}" type="doc">
      <dgm:prSet loTypeId="urn:microsoft.com/office/officeart/2005/8/layout/funnel1" loCatId="process" qsTypeId="urn:microsoft.com/office/officeart/2005/8/quickstyle/simple1" qsCatId="simple" csTypeId="urn:microsoft.com/office/officeart/2005/8/colors/accent1_1" csCatId="accent1" phldr="1"/>
      <dgm:spPr/>
      <dgm:t>
        <a:bodyPr/>
        <a:lstStyle/>
        <a:p>
          <a:endParaRPr lang="en-US"/>
        </a:p>
      </dgm:t>
    </dgm:pt>
    <dgm:pt modelId="{3D92AEF7-5DAE-4D6D-B58D-C3CF61E00745}">
      <dgm:prSet phldrT="[Text]"/>
      <dgm:spPr/>
      <dgm:t>
        <a:bodyPr/>
        <a:lstStyle/>
        <a:p>
          <a:r>
            <a:rPr lang="en-US" dirty="0"/>
            <a:t>Professionalism</a:t>
          </a:r>
        </a:p>
      </dgm:t>
    </dgm:pt>
    <dgm:pt modelId="{4E4DC05B-471A-466D-9832-891DBF78AD09}" type="parTrans" cxnId="{85FA98F8-AE25-471B-8776-53727991966B}">
      <dgm:prSet/>
      <dgm:spPr/>
      <dgm:t>
        <a:bodyPr/>
        <a:lstStyle/>
        <a:p>
          <a:endParaRPr lang="en-US"/>
        </a:p>
      </dgm:t>
    </dgm:pt>
    <dgm:pt modelId="{2F420FF8-8A5F-4E55-854A-B80074CABAF3}" type="sibTrans" cxnId="{85FA98F8-AE25-471B-8776-53727991966B}">
      <dgm:prSet/>
      <dgm:spPr/>
      <dgm:t>
        <a:bodyPr/>
        <a:lstStyle/>
        <a:p>
          <a:endParaRPr lang="en-US"/>
        </a:p>
      </dgm:t>
    </dgm:pt>
    <dgm:pt modelId="{1FBC51D5-88FC-43AC-8017-E8B163CE7199}">
      <dgm:prSet phldrT="[Text]" custT="1"/>
      <dgm:spPr/>
      <dgm:t>
        <a:bodyPr/>
        <a:lstStyle/>
        <a:p>
          <a:r>
            <a:rPr lang="en-US" sz="1200" dirty="0"/>
            <a:t>Communication</a:t>
          </a:r>
        </a:p>
      </dgm:t>
    </dgm:pt>
    <dgm:pt modelId="{275FD0D3-A69C-4602-B02F-8999F8FF30CA}" type="parTrans" cxnId="{24AD59D3-AF27-4605-81B3-03021FD85D55}">
      <dgm:prSet/>
      <dgm:spPr/>
      <dgm:t>
        <a:bodyPr/>
        <a:lstStyle/>
        <a:p>
          <a:endParaRPr lang="en-US"/>
        </a:p>
      </dgm:t>
    </dgm:pt>
    <dgm:pt modelId="{646CF2E8-FB97-41D5-9BA3-9AB2C9360B95}" type="sibTrans" cxnId="{24AD59D3-AF27-4605-81B3-03021FD85D55}">
      <dgm:prSet/>
      <dgm:spPr/>
      <dgm:t>
        <a:bodyPr/>
        <a:lstStyle/>
        <a:p>
          <a:endParaRPr lang="en-US"/>
        </a:p>
      </dgm:t>
    </dgm:pt>
    <dgm:pt modelId="{5E2EF831-EAEC-4A06-9D13-C6A0FB02292A}">
      <dgm:prSet phldrT="[Text]"/>
      <dgm:spPr/>
      <dgm:t>
        <a:bodyPr/>
        <a:lstStyle/>
        <a:p>
          <a:r>
            <a:rPr lang="en-US" dirty="0"/>
            <a:t>Critical Thinking</a:t>
          </a:r>
        </a:p>
      </dgm:t>
    </dgm:pt>
    <dgm:pt modelId="{A0488E60-89BF-4A87-B38A-1DE01E5F37D4}" type="parTrans" cxnId="{5A5B7B9F-ABAA-4800-A259-FE50A1D04FE6}">
      <dgm:prSet/>
      <dgm:spPr/>
      <dgm:t>
        <a:bodyPr/>
        <a:lstStyle/>
        <a:p>
          <a:endParaRPr lang="en-US"/>
        </a:p>
      </dgm:t>
    </dgm:pt>
    <dgm:pt modelId="{79272813-B97B-4FAB-A224-8FDDCE6F6629}" type="sibTrans" cxnId="{5A5B7B9F-ABAA-4800-A259-FE50A1D04FE6}">
      <dgm:prSet/>
      <dgm:spPr/>
      <dgm:t>
        <a:bodyPr/>
        <a:lstStyle/>
        <a:p>
          <a:endParaRPr lang="en-US"/>
        </a:p>
      </dgm:t>
    </dgm:pt>
    <dgm:pt modelId="{FF1E0368-2053-40AA-AA33-9DBCDB0FE7A0}">
      <dgm:prSet phldrT="[Text]" custT="1"/>
      <dgm:spPr/>
      <dgm:t>
        <a:bodyPr/>
        <a:lstStyle/>
        <a:p>
          <a:r>
            <a:rPr lang="en-US" sz="2000" dirty="0"/>
            <a:t>A Prepared Graduate?</a:t>
          </a:r>
        </a:p>
      </dgm:t>
    </dgm:pt>
    <dgm:pt modelId="{8B12D393-8ED4-4A0C-B6F1-A086B632CED3}" type="sibTrans" cxnId="{FD1C24F9-5264-4DD2-8177-1F0C6CB08662}">
      <dgm:prSet/>
      <dgm:spPr/>
      <dgm:t>
        <a:bodyPr/>
        <a:lstStyle/>
        <a:p>
          <a:endParaRPr lang="en-US"/>
        </a:p>
      </dgm:t>
    </dgm:pt>
    <dgm:pt modelId="{F01201BA-731B-4809-A85D-49FD3D316951}" type="parTrans" cxnId="{FD1C24F9-5264-4DD2-8177-1F0C6CB08662}">
      <dgm:prSet/>
      <dgm:spPr/>
      <dgm:t>
        <a:bodyPr/>
        <a:lstStyle/>
        <a:p>
          <a:endParaRPr lang="en-US"/>
        </a:p>
      </dgm:t>
    </dgm:pt>
    <dgm:pt modelId="{46B8E50F-48D9-4131-84AF-908967B6EF0D}" type="pres">
      <dgm:prSet presAssocID="{4ABED070-E940-4F09-BAF7-D624AE8DD9A8}" presName="Name0" presStyleCnt="0">
        <dgm:presLayoutVars>
          <dgm:chMax val="4"/>
          <dgm:resizeHandles val="exact"/>
        </dgm:presLayoutVars>
      </dgm:prSet>
      <dgm:spPr/>
    </dgm:pt>
    <dgm:pt modelId="{14DFE190-2677-4B6A-80CB-4C2D808F914C}" type="pres">
      <dgm:prSet presAssocID="{4ABED070-E940-4F09-BAF7-D624AE8DD9A8}" presName="ellipse" presStyleLbl="trBgShp" presStyleIdx="0" presStyleCnt="1"/>
      <dgm:spPr/>
    </dgm:pt>
    <dgm:pt modelId="{1FCBCA9B-EB83-4987-B031-C56759530C6D}" type="pres">
      <dgm:prSet presAssocID="{4ABED070-E940-4F09-BAF7-D624AE8DD9A8}" presName="arrow1" presStyleLbl="fgShp" presStyleIdx="0" presStyleCnt="1" custScaleX="84553" custScaleY="89193" custLinFactNeighborY="-32791"/>
      <dgm:spPr/>
    </dgm:pt>
    <dgm:pt modelId="{00505723-489C-404E-B07A-F06C4695527B}" type="pres">
      <dgm:prSet presAssocID="{4ABED070-E940-4F09-BAF7-D624AE8DD9A8}" presName="rectangle" presStyleLbl="revTx" presStyleIdx="0" presStyleCnt="1" custScaleY="68440" custLinFactNeighborX="1574" custLinFactNeighborY="-19626">
        <dgm:presLayoutVars>
          <dgm:bulletEnabled val="1"/>
        </dgm:presLayoutVars>
      </dgm:prSet>
      <dgm:spPr/>
    </dgm:pt>
    <dgm:pt modelId="{56C0386B-E8AB-46FB-8D50-EBEA6B3D193C}" type="pres">
      <dgm:prSet presAssocID="{1FBC51D5-88FC-43AC-8017-E8B163CE7199}" presName="item1" presStyleLbl="node1" presStyleIdx="0" presStyleCnt="3" custScaleX="118315" custScaleY="112367" custLinFactNeighborX="-6901" custLinFactNeighborY="-8628">
        <dgm:presLayoutVars>
          <dgm:bulletEnabled val="1"/>
        </dgm:presLayoutVars>
      </dgm:prSet>
      <dgm:spPr/>
    </dgm:pt>
    <dgm:pt modelId="{2C6476EF-68B9-4B11-B69A-A713213BBEE5}" type="pres">
      <dgm:prSet presAssocID="{5E2EF831-EAEC-4A06-9D13-C6A0FB02292A}" presName="item2" presStyleLbl="node1" presStyleIdx="1" presStyleCnt="3" custScaleX="121845" custScaleY="116998" custLinFactNeighborX="-26911" custLinFactNeighborY="-21581">
        <dgm:presLayoutVars>
          <dgm:bulletEnabled val="1"/>
        </dgm:presLayoutVars>
      </dgm:prSet>
      <dgm:spPr/>
    </dgm:pt>
    <dgm:pt modelId="{595190DA-D9B1-4271-AC6E-F7F0A14D2354}" type="pres">
      <dgm:prSet presAssocID="{FF1E0368-2053-40AA-AA33-9DBCDB0FE7A0}" presName="item3" presStyleLbl="node1" presStyleIdx="2" presStyleCnt="3" custScaleX="123679" custScaleY="112837" custLinFactNeighborX="58365" custLinFactNeighborY="-4127">
        <dgm:presLayoutVars>
          <dgm:bulletEnabled val="1"/>
        </dgm:presLayoutVars>
      </dgm:prSet>
      <dgm:spPr/>
    </dgm:pt>
    <dgm:pt modelId="{BA2C22D4-7326-4E51-A2C8-DAD9A676850D}" type="pres">
      <dgm:prSet presAssocID="{4ABED070-E940-4F09-BAF7-D624AE8DD9A8}" presName="funnel" presStyleLbl="trAlignAcc1" presStyleIdx="0" presStyleCnt="1" custScaleX="133333" custLinFactNeighborY="-5909"/>
      <dgm:spPr/>
    </dgm:pt>
  </dgm:ptLst>
  <dgm:cxnLst>
    <dgm:cxn modelId="{51EC7440-2236-4B1B-BECF-EDCD53487238}" type="presOf" srcId="{4ABED070-E940-4F09-BAF7-D624AE8DD9A8}" destId="{46B8E50F-48D9-4131-84AF-908967B6EF0D}" srcOrd="0" destOrd="0" presId="urn:microsoft.com/office/officeart/2005/8/layout/funnel1"/>
    <dgm:cxn modelId="{147D3347-AF3D-4DA8-B484-AE3290500291}" type="presOf" srcId="{1FBC51D5-88FC-43AC-8017-E8B163CE7199}" destId="{2C6476EF-68B9-4B11-B69A-A713213BBEE5}" srcOrd="0" destOrd="0" presId="urn:microsoft.com/office/officeart/2005/8/layout/funnel1"/>
    <dgm:cxn modelId="{5A5B7B9F-ABAA-4800-A259-FE50A1D04FE6}" srcId="{4ABED070-E940-4F09-BAF7-D624AE8DD9A8}" destId="{5E2EF831-EAEC-4A06-9D13-C6A0FB02292A}" srcOrd="2" destOrd="0" parTransId="{A0488E60-89BF-4A87-B38A-1DE01E5F37D4}" sibTransId="{79272813-B97B-4FAB-A224-8FDDCE6F6629}"/>
    <dgm:cxn modelId="{2BCF84A8-5F1F-42A8-AAB1-CA5DFD925CBD}" type="presOf" srcId="{3D92AEF7-5DAE-4D6D-B58D-C3CF61E00745}" destId="{595190DA-D9B1-4271-AC6E-F7F0A14D2354}" srcOrd="0" destOrd="0" presId="urn:microsoft.com/office/officeart/2005/8/layout/funnel1"/>
    <dgm:cxn modelId="{85C716B8-2352-46CD-86A9-5133EB77CD88}" type="presOf" srcId="{FF1E0368-2053-40AA-AA33-9DBCDB0FE7A0}" destId="{00505723-489C-404E-B07A-F06C4695527B}" srcOrd="0" destOrd="0" presId="urn:microsoft.com/office/officeart/2005/8/layout/funnel1"/>
    <dgm:cxn modelId="{24AD59D3-AF27-4605-81B3-03021FD85D55}" srcId="{4ABED070-E940-4F09-BAF7-D624AE8DD9A8}" destId="{1FBC51D5-88FC-43AC-8017-E8B163CE7199}" srcOrd="1" destOrd="0" parTransId="{275FD0D3-A69C-4602-B02F-8999F8FF30CA}" sibTransId="{646CF2E8-FB97-41D5-9BA3-9AB2C9360B95}"/>
    <dgm:cxn modelId="{2CBF08D8-2BCE-4B01-BA0E-F4A9CF32E1E5}" type="presOf" srcId="{5E2EF831-EAEC-4A06-9D13-C6A0FB02292A}" destId="{56C0386B-E8AB-46FB-8D50-EBEA6B3D193C}" srcOrd="0" destOrd="0" presId="urn:microsoft.com/office/officeart/2005/8/layout/funnel1"/>
    <dgm:cxn modelId="{85FA98F8-AE25-471B-8776-53727991966B}" srcId="{4ABED070-E940-4F09-BAF7-D624AE8DD9A8}" destId="{3D92AEF7-5DAE-4D6D-B58D-C3CF61E00745}" srcOrd="0" destOrd="0" parTransId="{4E4DC05B-471A-466D-9832-891DBF78AD09}" sibTransId="{2F420FF8-8A5F-4E55-854A-B80074CABAF3}"/>
    <dgm:cxn modelId="{FD1C24F9-5264-4DD2-8177-1F0C6CB08662}" srcId="{4ABED070-E940-4F09-BAF7-D624AE8DD9A8}" destId="{FF1E0368-2053-40AA-AA33-9DBCDB0FE7A0}" srcOrd="3" destOrd="0" parTransId="{F01201BA-731B-4809-A85D-49FD3D316951}" sibTransId="{8B12D393-8ED4-4A0C-B6F1-A086B632CED3}"/>
    <dgm:cxn modelId="{783DA69F-3CE0-4D12-8901-5133151D7CA5}" type="presParOf" srcId="{46B8E50F-48D9-4131-84AF-908967B6EF0D}" destId="{14DFE190-2677-4B6A-80CB-4C2D808F914C}" srcOrd="0" destOrd="0" presId="urn:microsoft.com/office/officeart/2005/8/layout/funnel1"/>
    <dgm:cxn modelId="{EDD213E2-6ED6-49E4-996E-01DA6486AE13}" type="presParOf" srcId="{46B8E50F-48D9-4131-84AF-908967B6EF0D}" destId="{1FCBCA9B-EB83-4987-B031-C56759530C6D}" srcOrd="1" destOrd="0" presId="urn:microsoft.com/office/officeart/2005/8/layout/funnel1"/>
    <dgm:cxn modelId="{88A40589-8EF9-454E-9FD7-95D02F309220}" type="presParOf" srcId="{46B8E50F-48D9-4131-84AF-908967B6EF0D}" destId="{00505723-489C-404E-B07A-F06C4695527B}" srcOrd="2" destOrd="0" presId="urn:microsoft.com/office/officeart/2005/8/layout/funnel1"/>
    <dgm:cxn modelId="{CD5EC73F-54EF-4D18-8847-8181542CF2B1}" type="presParOf" srcId="{46B8E50F-48D9-4131-84AF-908967B6EF0D}" destId="{56C0386B-E8AB-46FB-8D50-EBEA6B3D193C}" srcOrd="3" destOrd="0" presId="urn:microsoft.com/office/officeart/2005/8/layout/funnel1"/>
    <dgm:cxn modelId="{31041F57-2DC4-4768-A885-B8024FFDC482}" type="presParOf" srcId="{46B8E50F-48D9-4131-84AF-908967B6EF0D}" destId="{2C6476EF-68B9-4B11-B69A-A713213BBEE5}" srcOrd="4" destOrd="0" presId="urn:microsoft.com/office/officeart/2005/8/layout/funnel1"/>
    <dgm:cxn modelId="{FEA34416-EE7F-4B0A-9FEC-15CE413ED64F}" type="presParOf" srcId="{46B8E50F-48D9-4131-84AF-908967B6EF0D}" destId="{595190DA-D9B1-4271-AC6E-F7F0A14D2354}" srcOrd="5" destOrd="0" presId="urn:microsoft.com/office/officeart/2005/8/layout/funnel1"/>
    <dgm:cxn modelId="{CA70409A-8072-408F-8FBA-C6D4BCDED7FD}" type="presParOf" srcId="{46B8E50F-48D9-4131-84AF-908967B6EF0D}" destId="{BA2C22D4-7326-4E51-A2C8-DAD9A676850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A8021-9471-4651-A9BF-28426656E7B9}">
      <dsp:nvSpPr>
        <dsp:cNvPr id="0" name=""/>
        <dsp:cNvSpPr/>
      </dsp:nvSpPr>
      <dsp:spPr>
        <a:xfrm>
          <a:off x="3752426" y="1338281"/>
          <a:ext cx="1714429" cy="1714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C56633A-A522-4915-BC56-9007448B2BA8}">
      <dsp:nvSpPr>
        <dsp:cNvPr id="0" name=""/>
        <dsp:cNvSpPr/>
      </dsp:nvSpPr>
      <dsp:spPr>
        <a:xfrm>
          <a:off x="3627415" y="0"/>
          <a:ext cx="1964450" cy="10512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a:t>Academic Internship</a:t>
          </a:r>
          <a:endParaRPr lang="en-US" sz="2200" kern="1200" dirty="0"/>
        </a:p>
      </dsp:txBody>
      <dsp:txXfrm>
        <a:off x="3627415" y="0"/>
        <a:ext cx="1964450" cy="1051281"/>
      </dsp:txXfrm>
    </dsp:sp>
    <dsp:sp modelId="{F7F0EB0C-B03D-4206-8DAA-1225B8A4C2E7}">
      <dsp:nvSpPr>
        <dsp:cNvPr id="0" name=""/>
        <dsp:cNvSpPr/>
      </dsp:nvSpPr>
      <dsp:spPr>
        <a:xfrm>
          <a:off x="4255325" y="1580075"/>
          <a:ext cx="1714429" cy="1714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FE50DC-E025-4D16-A4B2-2719898C242D}">
      <dsp:nvSpPr>
        <dsp:cNvPr id="0" name=""/>
        <dsp:cNvSpPr/>
      </dsp:nvSpPr>
      <dsp:spPr>
        <a:xfrm>
          <a:off x="6181201" y="998717"/>
          <a:ext cx="1857298" cy="11564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Career Exploration Experiences</a:t>
          </a:r>
        </a:p>
      </dsp:txBody>
      <dsp:txXfrm>
        <a:off x="6181201" y="998717"/>
        <a:ext cx="1857298" cy="1156409"/>
      </dsp:txXfrm>
    </dsp:sp>
    <dsp:sp modelId="{65E4A970-CDCB-4990-9ED1-B2B716482353}">
      <dsp:nvSpPr>
        <dsp:cNvPr id="0" name=""/>
        <dsp:cNvSpPr/>
      </dsp:nvSpPr>
      <dsp:spPr>
        <a:xfrm>
          <a:off x="4378907" y="2124114"/>
          <a:ext cx="1714429" cy="1714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16BCD1-1F5B-4343-BBF4-0C2973BB1EEE}">
      <dsp:nvSpPr>
        <dsp:cNvPr id="0" name=""/>
        <dsp:cNvSpPr/>
      </dsp:nvSpPr>
      <dsp:spPr>
        <a:xfrm>
          <a:off x="6359787" y="2470511"/>
          <a:ext cx="1821581" cy="1235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Student Research</a:t>
          </a:r>
        </a:p>
      </dsp:txBody>
      <dsp:txXfrm>
        <a:off x="6359787" y="2470511"/>
        <a:ext cx="1821581" cy="1235255"/>
      </dsp:txXfrm>
    </dsp:sp>
    <dsp:sp modelId="{377ED769-DC13-4A02-894F-D98F365E86A6}">
      <dsp:nvSpPr>
        <dsp:cNvPr id="0" name=""/>
        <dsp:cNvSpPr/>
      </dsp:nvSpPr>
      <dsp:spPr>
        <a:xfrm>
          <a:off x="4031020" y="2560395"/>
          <a:ext cx="1714429" cy="1714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88AD1C3-50C8-4E3E-A3A9-8D322E754024}">
      <dsp:nvSpPr>
        <dsp:cNvPr id="0" name=""/>
        <dsp:cNvSpPr/>
      </dsp:nvSpPr>
      <dsp:spPr>
        <a:xfrm>
          <a:off x="5574007" y="4126279"/>
          <a:ext cx="1964450" cy="11301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Study Abroad </a:t>
          </a:r>
        </a:p>
      </dsp:txBody>
      <dsp:txXfrm>
        <a:off x="5574007" y="4126279"/>
        <a:ext cx="1964450" cy="1130127"/>
      </dsp:txXfrm>
    </dsp:sp>
    <dsp:sp modelId="{4684B54B-06F1-42B2-A778-D1A749A1414F}">
      <dsp:nvSpPr>
        <dsp:cNvPr id="0" name=""/>
        <dsp:cNvSpPr/>
      </dsp:nvSpPr>
      <dsp:spPr>
        <a:xfrm>
          <a:off x="3473831" y="2560395"/>
          <a:ext cx="1714429" cy="1714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1A61E52-6646-406A-B87A-1113535C6511}">
      <dsp:nvSpPr>
        <dsp:cNvPr id="0" name=""/>
        <dsp:cNvSpPr/>
      </dsp:nvSpPr>
      <dsp:spPr>
        <a:xfrm>
          <a:off x="1680823" y="4126279"/>
          <a:ext cx="1964450" cy="11301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Leadership Development</a:t>
          </a:r>
        </a:p>
      </dsp:txBody>
      <dsp:txXfrm>
        <a:off x="1680823" y="4126279"/>
        <a:ext cx="1964450" cy="1130127"/>
      </dsp:txXfrm>
    </dsp:sp>
    <dsp:sp modelId="{7F325BC2-75AC-4AA2-9DD4-21959F34F166}">
      <dsp:nvSpPr>
        <dsp:cNvPr id="0" name=""/>
        <dsp:cNvSpPr/>
      </dsp:nvSpPr>
      <dsp:spPr>
        <a:xfrm>
          <a:off x="3125944" y="2124114"/>
          <a:ext cx="1714429" cy="1714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ACD9EC3-F76F-4879-BC24-5033939F8837}">
      <dsp:nvSpPr>
        <dsp:cNvPr id="0" name=""/>
        <dsp:cNvSpPr/>
      </dsp:nvSpPr>
      <dsp:spPr>
        <a:xfrm>
          <a:off x="1037912" y="2470511"/>
          <a:ext cx="1821581" cy="1235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Community Service</a:t>
          </a:r>
        </a:p>
      </dsp:txBody>
      <dsp:txXfrm>
        <a:off x="1037912" y="2470511"/>
        <a:ext cx="1821581" cy="1235255"/>
      </dsp:txXfrm>
    </dsp:sp>
    <dsp:sp modelId="{52DBEBFD-562C-4C04-80AD-C340AE0DD3B2}">
      <dsp:nvSpPr>
        <dsp:cNvPr id="0" name=""/>
        <dsp:cNvSpPr/>
      </dsp:nvSpPr>
      <dsp:spPr>
        <a:xfrm>
          <a:off x="3249526" y="1580075"/>
          <a:ext cx="1714429" cy="1714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BA4C968-E3CC-403C-B63B-FECB6D58E2EE}">
      <dsp:nvSpPr>
        <dsp:cNvPr id="0" name=""/>
        <dsp:cNvSpPr/>
      </dsp:nvSpPr>
      <dsp:spPr>
        <a:xfrm>
          <a:off x="1180781" y="998717"/>
          <a:ext cx="1857298" cy="11564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Civic Engagement</a:t>
          </a:r>
        </a:p>
      </dsp:txBody>
      <dsp:txXfrm>
        <a:off x="1180781" y="998717"/>
        <a:ext cx="1857298" cy="1156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FE190-2677-4B6A-80CB-4C2D808F914C}">
      <dsp:nvSpPr>
        <dsp:cNvPr id="0" name=""/>
        <dsp:cNvSpPr/>
      </dsp:nvSpPr>
      <dsp:spPr>
        <a:xfrm>
          <a:off x="983589" y="210368"/>
          <a:ext cx="3060516" cy="106287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BCA9B-EB83-4987-B031-C56759530C6D}">
      <dsp:nvSpPr>
        <dsp:cNvPr id="0" name=""/>
        <dsp:cNvSpPr/>
      </dsp:nvSpPr>
      <dsp:spPr>
        <a:xfrm>
          <a:off x="2267841" y="2709031"/>
          <a:ext cx="501503" cy="338575"/>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05723-489C-404E-B07A-F06C4695527B}">
      <dsp:nvSpPr>
        <dsp:cNvPr id="0" name=""/>
        <dsp:cNvSpPr/>
      </dsp:nvSpPr>
      <dsp:spPr>
        <a:xfrm>
          <a:off x="1139908" y="3089299"/>
          <a:ext cx="2846991" cy="48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 Prepared Graduate?</a:t>
          </a:r>
        </a:p>
      </dsp:txBody>
      <dsp:txXfrm>
        <a:off x="1139908" y="3089299"/>
        <a:ext cx="2846991" cy="487120"/>
      </dsp:txXfrm>
    </dsp:sp>
    <dsp:sp modelId="{56C0386B-E8AB-46FB-8D50-EBEA6B3D193C}">
      <dsp:nvSpPr>
        <dsp:cNvPr id="0" name=""/>
        <dsp:cNvSpPr/>
      </dsp:nvSpPr>
      <dsp:spPr>
        <a:xfrm>
          <a:off x="1924845" y="1197203"/>
          <a:ext cx="1263156" cy="1199654"/>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Critical Thinking</a:t>
          </a:r>
        </a:p>
      </dsp:txBody>
      <dsp:txXfrm>
        <a:off x="2109830" y="1372888"/>
        <a:ext cx="893186" cy="848284"/>
      </dsp:txXfrm>
    </dsp:sp>
    <dsp:sp modelId="{2C6476EF-68B9-4B11-B69A-A713213BBEE5}">
      <dsp:nvSpPr>
        <dsp:cNvPr id="0" name=""/>
        <dsp:cNvSpPr/>
      </dsp:nvSpPr>
      <dsp:spPr>
        <a:xfrm>
          <a:off x="928427" y="233239"/>
          <a:ext cx="1300843" cy="1249096"/>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a:t>
          </a:r>
        </a:p>
      </dsp:txBody>
      <dsp:txXfrm>
        <a:off x="1118931" y="416165"/>
        <a:ext cx="919835" cy="883244"/>
      </dsp:txXfrm>
    </dsp:sp>
    <dsp:sp modelId="{595190DA-D9B1-4271-AC6E-F7F0A14D2354}">
      <dsp:nvSpPr>
        <dsp:cNvPr id="0" name=""/>
        <dsp:cNvSpPr/>
      </dsp:nvSpPr>
      <dsp:spPr>
        <a:xfrm>
          <a:off x="2920409" y="183667"/>
          <a:ext cx="1320424" cy="1204672"/>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Professionalism</a:t>
          </a:r>
        </a:p>
      </dsp:txBody>
      <dsp:txXfrm>
        <a:off x="3113781" y="360087"/>
        <a:ext cx="933680" cy="851832"/>
      </dsp:txXfrm>
    </dsp:sp>
    <dsp:sp modelId="{BA2C22D4-7326-4E51-A2C8-DAD9A676850D}">
      <dsp:nvSpPr>
        <dsp:cNvPr id="0" name=""/>
        <dsp:cNvSpPr/>
      </dsp:nvSpPr>
      <dsp:spPr>
        <a:xfrm>
          <a:off x="304271" y="0"/>
          <a:ext cx="4428642" cy="2657192"/>
        </a:xfrm>
        <a:prstGeom prst="funnel">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424" tIns="46712" rIns="93424" bIns="4671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424" tIns="46712" rIns="93424" bIns="46712" rtlCol="0"/>
          <a:lstStyle>
            <a:lvl1pPr algn="r">
              <a:defRPr sz="1200"/>
            </a:lvl1pPr>
          </a:lstStyle>
          <a:p>
            <a:fld id="{D7CC1B87-4B9C-48EF-AB52-F23A5020D9AA}" type="datetimeFigureOut">
              <a:rPr lang="en-US" smtClean="0"/>
              <a:t>9/26/2023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424" tIns="46712" rIns="93424" bIns="46712" rtlCol="0" anchor="ctr"/>
          <a:lstStyle/>
          <a:p>
            <a:endParaRPr lang="en-US" dirty="0"/>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424" tIns="46712" rIns="93424" bIns="467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424" tIns="46712" rIns="93424" bIns="46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424" tIns="46712" rIns="93424" bIns="46712" rtlCol="0" anchor="b"/>
          <a:lstStyle>
            <a:lvl1pPr algn="r">
              <a:defRPr sz="1200"/>
            </a:lvl1pPr>
          </a:lstStyle>
          <a:p>
            <a:fld id="{0F26C200-E55F-4F9C-B207-20559AEFC776}" type="slidenum">
              <a:rPr lang="en-US" smtClean="0"/>
              <a:t>‹#›</a:t>
            </a:fld>
            <a:endParaRPr lang="en-US" dirty="0"/>
          </a:p>
        </p:txBody>
      </p:sp>
    </p:spTree>
    <p:extLst>
      <p:ext uri="{BB962C8B-B14F-4D97-AF65-F5344CB8AC3E}">
        <p14:creationId xmlns:p14="http://schemas.microsoft.com/office/powerpoint/2010/main" val="404453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a:p>
            <a:r>
              <a:rPr lang="en-US" dirty="0"/>
              <a:t>Will work through each section and then pause for questions and comments. </a:t>
            </a:r>
          </a:p>
        </p:txBody>
      </p:sp>
      <p:sp>
        <p:nvSpPr>
          <p:cNvPr id="4" name="Slide Number Placeholder 3"/>
          <p:cNvSpPr>
            <a:spLocks noGrp="1"/>
          </p:cNvSpPr>
          <p:nvPr>
            <p:ph type="sldNum" sz="quarter" idx="5"/>
          </p:nvPr>
        </p:nvSpPr>
        <p:spPr/>
        <p:txBody>
          <a:bodyPr/>
          <a:lstStyle/>
          <a:p>
            <a:fld id="{0F26C200-E55F-4F9C-B207-20559AEFC776}" type="slidenum">
              <a:rPr lang="en-US" smtClean="0"/>
              <a:t>1</a:t>
            </a:fld>
            <a:endParaRPr lang="en-US" dirty="0"/>
          </a:p>
        </p:txBody>
      </p:sp>
    </p:spTree>
    <p:extLst>
      <p:ext uri="{BB962C8B-B14F-4D97-AF65-F5344CB8AC3E}">
        <p14:creationId xmlns:p14="http://schemas.microsoft.com/office/powerpoint/2010/main" val="189243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10</a:t>
            </a:fld>
            <a:endParaRPr lang="en-US" dirty="0"/>
          </a:p>
        </p:txBody>
      </p:sp>
    </p:spTree>
    <p:extLst>
      <p:ext uri="{BB962C8B-B14F-4D97-AF65-F5344CB8AC3E}">
        <p14:creationId xmlns:p14="http://schemas.microsoft.com/office/powerpoint/2010/main" val="199487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11</a:t>
            </a:fld>
            <a:endParaRPr lang="en-US" dirty="0"/>
          </a:p>
        </p:txBody>
      </p:sp>
    </p:spTree>
    <p:extLst>
      <p:ext uri="{BB962C8B-B14F-4D97-AF65-F5344CB8AC3E}">
        <p14:creationId xmlns:p14="http://schemas.microsoft.com/office/powerpoint/2010/main" val="353815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12</a:t>
            </a:fld>
            <a:endParaRPr lang="en-US" dirty="0"/>
          </a:p>
        </p:txBody>
      </p:sp>
    </p:spTree>
    <p:extLst>
      <p:ext uri="{BB962C8B-B14F-4D97-AF65-F5344CB8AC3E}">
        <p14:creationId xmlns:p14="http://schemas.microsoft.com/office/powerpoint/2010/main" val="170556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13</a:t>
            </a:fld>
            <a:endParaRPr lang="en-US" dirty="0"/>
          </a:p>
        </p:txBody>
      </p:sp>
    </p:spTree>
    <p:extLst>
      <p:ext uri="{BB962C8B-B14F-4D97-AF65-F5344CB8AC3E}">
        <p14:creationId xmlns:p14="http://schemas.microsoft.com/office/powerpoint/2010/main" val="86009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14</a:t>
            </a:fld>
            <a:endParaRPr lang="en-US" dirty="0"/>
          </a:p>
        </p:txBody>
      </p:sp>
    </p:spTree>
    <p:extLst>
      <p:ext uri="{BB962C8B-B14F-4D97-AF65-F5344CB8AC3E}">
        <p14:creationId xmlns:p14="http://schemas.microsoft.com/office/powerpoint/2010/main" val="213741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NCSI studied various topics related to internships, including the number of students participating in an internship, internship participation by demographic factors like race and gender, and the format of the internship experience. The NCSI was a pilot study with 17 participating higher education institutions. The research site for this study participated in the NSCI pilot study. </a:t>
            </a:r>
          </a:p>
          <a:p>
            <a:endParaRPr lang="en-US" dirty="0"/>
          </a:p>
          <a:p>
            <a:r>
              <a:rPr lang="en-US" dirty="0"/>
              <a:t>The study found that students had the most opportunities to develop the skills of communication and problem-solving. </a:t>
            </a:r>
          </a:p>
          <a:p>
            <a:r>
              <a:rPr lang="en-US" dirty="0"/>
              <a:t>The authors also note that in future iterations of the NSCI, the skills will be reviewed and aligned with the NACE competencies. This alignment is being done to “capture student perceptions on the degree of growth in these competencies that can be attributed to the internship experience”</a:t>
            </a:r>
          </a:p>
          <a:p>
            <a:endParaRPr lang="en-US" dirty="0"/>
          </a:p>
          <a:p>
            <a:r>
              <a:rPr lang="en-US" dirty="0"/>
              <a:t>THIS sparked more of my interest – DelVal was part of this. This connects to NACE which is the industry standard </a:t>
            </a:r>
          </a:p>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15</a:t>
            </a:fld>
            <a:endParaRPr lang="en-US" dirty="0"/>
          </a:p>
        </p:txBody>
      </p:sp>
    </p:spTree>
    <p:extLst>
      <p:ext uri="{BB962C8B-B14F-4D97-AF65-F5344CB8AC3E}">
        <p14:creationId xmlns:p14="http://schemas.microsoft.com/office/powerpoint/2010/main" val="284308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242">
              <a:defRPr/>
            </a:pPr>
            <a:r>
              <a:rPr lang="en-US" dirty="0"/>
              <a:t>Every student in the study has participated in an internship</a:t>
            </a:r>
          </a:p>
          <a:p>
            <a:pPr defTabSz="934242">
              <a:defRPr/>
            </a:pPr>
            <a:r>
              <a:rPr lang="en-US" dirty="0"/>
              <a:t>The high impact practice, the experience, and the benefits of the experience – these can be explored in reviewing the artefact data and in interviewing the participants </a:t>
            </a:r>
          </a:p>
          <a:p>
            <a:pPr defTabSz="934242">
              <a:defRPr/>
            </a:pPr>
            <a:r>
              <a:rPr lang="en-US" dirty="0"/>
              <a:t>Yet</a:t>
            </a:r>
          </a:p>
          <a:p>
            <a:pPr defTabSz="934242">
              <a:defRPr/>
            </a:pPr>
            <a:r>
              <a:rPr lang="en-US" dirty="0"/>
              <a:t>This ties back to the idea that one in four have a negative experience as well</a:t>
            </a:r>
          </a:p>
          <a:p>
            <a:pPr defTabSz="934242">
              <a:defRPr/>
            </a:pPr>
            <a:r>
              <a:rPr lang="en-US" dirty="0"/>
              <a:t>So while there is a great deal known about internships broadly, there is a great deal of nuance to add  </a:t>
            </a:r>
          </a:p>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16</a:t>
            </a:fld>
            <a:endParaRPr lang="en-US" dirty="0"/>
          </a:p>
        </p:txBody>
      </p:sp>
    </p:spTree>
    <p:extLst>
      <p:ext uri="{BB962C8B-B14F-4D97-AF65-F5344CB8AC3E}">
        <p14:creationId xmlns:p14="http://schemas.microsoft.com/office/powerpoint/2010/main" val="159223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17</a:t>
            </a:fld>
            <a:endParaRPr lang="en-US" dirty="0"/>
          </a:p>
        </p:txBody>
      </p:sp>
    </p:spTree>
    <p:extLst>
      <p:ext uri="{BB962C8B-B14F-4D97-AF65-F5344CB8AC3E}">
        <p14:creationId xmlns:p14="http://schemas.microsoft.com/office/powerpoint/2010/main" val="237145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NACE and why these three – greatest difference; greater than 40%</a:t>
            </a:r>
          </a:p>
          <a:p>
            <a:endParaRPr lang="en-US" dirty="0"/>
          </a:p>
          <a:p>
            <a:r>
              <a:rPr lang="en-US" dirty="0"/>
              <a:t>Employer perspective, student perspective, institution perspective</a:t>
            </a:r>
          </a:p>
          <a:p>
            <a:r>
              <a:rPr lang="en-US" dirty="0"/>
              <a:t>Communication – a wide array  of skills - verbal, oral, listening skills </a:t>
            </a:r>
          </a:p>
          <a:p>
            <a:r>
              <a:rPr lang="en-US" dirty="0"/>
              <a:t>	professionally, clearly and concisely - Coffelt, Grauman, and Smith </a:t>
            </a:r>
          </a:p>
          <a:p>
            <a:endParaRPr lang="en-US" dirty="0"/>
          </a:p>
          <a:p>
            <a:r>
              <a:rPr lang="en-US" dirty="0"/>
              <a:t>Critical Thinking – portfolio and ExLP to increase critical thinking; may be relevant to coursework at research site </a:t>
            </a:r>
          </a:p>
          <a:p>
            <a:endParaRPr lang="en-US" dirty="0"/>
          </a:p>
          <a:p>
            <a:r>
              <a:rPr lang="en-US" dirty="0"/>
              <a:t>Professionalism – broad term; research on employability and pre-professional identity development</a:t>
            </a:r>
          </a:p>
          <a:p>
            <a:r>
              <a:rPr lang="en-US" dirty="0"/>
              <a:t>career adaptability as "readiness to cope with the predictable tasks of preparing for and participating in the work role and with the unpredictable adjustment prompted by changes in the and working conditions"  (Ocampo, et al., 2020, p. 2; Ocampo, et al., 2020) </a:t>
            </a:r>
          </a:p>
        </p:txBody>
      </p:sp>
      <p:sp>
        <p:nvSpPr>
          <p:cNvPr id="4" name="Slide Number Placeholder 3"/>
          <p:cNvSpPr>
            <a:spLocks noGrp="1"/>
          </p:cNvSpPr>
          <p:nvPr>
            <p:ph type="sldNum" sz="quarter" idx="5"/>
          </p:nvPr>
        </p:nvSpPr>
        <p:spPr/>
        <p:txBody>
          <a:bodyPr/>
          <a:lstStyle/>
          <a:p>
            <a:fld id="{0F26C200-E55F-4F9C-B207-20559AEFC776}" type="slidenum">
              <a:rPr lang="en-US" smtClean="0"/>
              <a:t>18</a:t>
            </a:fld>
            <a:endParaRPr lang="en-US" dirty="0"/>
          </a:p>
        </p:txBody>
      </p:sp>
    </p:spTree>
    <p:extLst>
      <p:ext uri="{BB962C8B-B14F-4D97-AF65-F5344CB8AC3E}">
        <p14:creationId xmlns:p14="http://schemas.microsoft.com/office/powerpoint/2010/main" val="187841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242">
              <a:defRPr/>
            </a:pPr>
            <a:r>
              <a:rPr lang="en-US" dirty="0"/>
              <a:t>The case study design provides the research method to understand the phenomenon of the academic internship within the context of the research setting. </a:t>
            </a:r>
          </a:p>
          <a:p>
            <a:pPr defTabSz="934242">
              <a:defRPr/>
            </a:pPr>
            <a:endParaRPr lang="en-US" dirty="0"/>
          </a:p>
          <a:p>
            <a:pPr defTabSz="934242">
              <a:defRPr/>
            </a:pPr>
            <a:r>
              <a:rPr lang="en-US" dirty="0"/>
              <a:t>By utilizing a single case study, the researcher endeavors to understand the experience through analysis of internship artefacts and interviews of students who have completed an internship at the research site. </a:t>
            </a:r>
          </a:p>
          <a:p>
            <a:pPr defTabSz="934242">
              <a:defRPr/>
            </a:pPr>
            <a:endParaRPr lang="en-US" dirty="0"/>
          </a:p>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19</a:t>
            </a:fld>
            <a:endParaRPr lang="en-US" dirty="0"/>
          </a:p>
        </p:txBody>
      </p:sp>
    </p:spTree>
    <p:extLst>
      <p:ext uri="{BB962C8B-B14F-4D97-AF65-F5344CB8AC3E}">
        <p14:creationId xmlns:p14="http://schemas.microsoft.com/office/powerpoint/2010/main" val="20173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2</a:t>
            </a:fld>
            <a:endParaRPr lang="en-US" dirty="0"/>
          </a:p>
        </p:txBody>
      </p:sp>
    </p:spTree>
    <p:extLst>
      <p:ext uri="{BB962C8B-B14F-4D97-AF65-F5344CB8AC3E}">
        <p14:creationId xmlns:p14="http://schemas.microsoft.com/office/powerpoint/2010/main" val="100556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242">
              <a:defRPr/>
            </a:pPr>
            <a:r>
              <a:rPr lang="en-US" dirty="0"/>
              <a:t>This includes full terms and the half terms for spring 2021, summer 2021, and fall 2021.</a:t>
            </a:r>
          </a:p>
          <a:p>
            <a:endParaRPr lang="en-US" dirty="0"/>
          </a:p>
          <a:p>
            <a:r>
              <a:rPr lang="en-US" dirty="0"/>
              <a:t>Eligible to complete an academic internship, a student had to complete a pre-requisite 1000 level seminar aimed at professional development and career development and have completed at least 45 credits. </a:t>
            </a:r>
          </a:p>
          <a:p>
            <a:endParaRPr lang="en-US" dirty="0"/>
          </a:p>
          <a:p>
            <a:r>
              <a:rPr lang="en-US" dirty="0"/>
              <a:t>Interviews are a sample of convenience – 119 sample size</a:t>
            </a:r>
          </a:p>
          <a:p>
            <a:endParaRPr lang="en-US" dirty="0"/>
          </a:p>
          <a:p>
            <a:r>
              <a:rPr lang="en-US" dirty="0"/>
              <a:t>All students who completed the academic internship must: </a:t>
            </a:r>
          </a:p>
          <a:p>
            <a:r>
              <a:rPr lang="en-US" dirty="0"/>
              <a:t>have the academic internship approved by the Site Supervisor and the Academic Department Chair; </a:t>
            </a:r>
          </a:p>
          <a:p>
            <a:r>
              <a:rPr lang="en-US" dirty="0"/>
              <a:t>complete a set number of hours dependent upon their major; </a:t>
            </a:r>
          </a:p>
          <a:p>
            <a:r>
              <a:rPr lang="en-US" dirty="0"/>
              <a:t>complete associated coursework; </a:t>
            </a:r>
          </a:p>
          <a:p>
            <a:r>
              <a:rPr lang="en-US" dirty="0"/>
              <a:t>complete a self-evaluation submitted at the end of the academic internship; </a:t>
            </a:r>
          </a:p>
          <a:p>
            <a:r>
              <a:rPr lang="en-US" dirty="0"/>
              <a:t>and a site supervisor evaluation submitted at the end of the experience that includes verification of hours completed. </a:t>
            </a:r>
          </a:p>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20</a:t>
            </a:fld>
            <a:endParaRPr lang="en-US" dirty="0"/>
          </a:p>
        </p:txBody>
      </p:sp>
    </p:spTree>
    <p:extLst>
      <p:ext uri="{BB962C8B-B14F-4D97-AF65-F5344CB8AC3E}">
        <p14:creationId xmlns:p14="http://schemas.microsoft.com/office/powerpoint/2010/main" val="1567203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descriptive statistics, the qualitative artefact data, </a:t>
            </a:r>
            <a:r>
              <a:rPr lang="en-US" kern="1200" dirty="0">
                <a:effectLst/>
              </a:rPr>
              <a:t>and the </a:t>
            </a:r>
            <a:r>
              <a:rPr lang="en-US" dirty="0"/>
              <a:t>interview transcript data provided different perspectives and </a:t>
            </a:r>
            <a:r>
              <a:rPr lang="en-US" kern="1200" dirty="0">
                <a:effectLst/>
              </a:rPr>
              <a:t>inform the </a:t>
            </a:r>
            <a:r>
              <a:rPr lang="en-US" dirty="0"/>
              <a:t>understanding of </a:t>
            </a:r>
            <a:r>
              <a:rPr lang="en-US" kern="1200" dirty="0">
                <a:effectLst/>
              </a:rPr>
              <a:t>the </a:t>
            </a:r>
            <a:r>
              <a:rPr lang="en-US" dirty="0"/>
              <a:t>total academic internship experience</a:t>
            </a:r>
            <a:endParaRPr lang="en-US" dirty="0">
              <a:ea typeface="+mn-ea"/>
              <a:cs typeface="+mn-cs"/>
            </a:endParaRPr>
          </a:p>
          <a:p>
            <a:pPr>
              <a:defRPr/>
            </a:pPr>
            <a:r>
              <a:rPr lang="en-US" dirty="0"/>
              <a:t>The five themes were communication, critical thinking, professionalism, experiential learning, and internship experience.</a:t>
            </a:r>
          </a:p>
          <a:p>
            <a:pPr>
              <a:defRPr/>
            </a:pPr>
            <a:endParaRPr lang="en-US" dirty="0">
              <a:cs typeface="Calibri" panose="020F0502020204030204"/>
            </a:endParaRPr>
          </a:p>
          <a:p>
            <a:pPr>
              <a:defRPr/>
            </a:pPr>
            <a:r>
              <a:rPr lang="en-US" dirty="0"/>
              <a:t>The coding frame was reviewed in advanced to determine if the frame included the items that are needed to answer the research questions</a:t>
            </a:r>
          </a:p>
          <a:p>
            <a:pPr>
              <a:defRPr/>
            </a:pPr>
            <a:r>
              <a:rPr lang="en-US" dirty="0"/>
              <a:t>This was done to determine if the structure of the coding frame answered the research questions</a:t>
            </a:r>
            <a:endParaRPr lang="en-US" dirty="0">
              <a:cs typeface="Calibri" panose="020F0502020204030204"/>
            </a:endParaRPr>
          </a:p>
          <a:p>
            <a:pPr>
              <a:defRPr/>
            </a:pPr>
            <a:r>
              <a:rPr lang="en-US" dirty="0"/>
              <a:t>The researcher also performed a code checking session with a third party during the coding stage.</a:t>
            </a:r>
          </a:p>
          <a:p>
            <a:pPr>
              <a:defRPr/>
            </a:pPr>
            <a:endParaRPr lang="en-US" dirty="0">
              <a:cs typeface="Calibri"/>
            </a:endParaRPr>
          </a:p>
          <a:p>
            <a:pPr>
              <a:defRPr/>
            </a:pPr>
            <a:r>
              <a:rPr lang="en-US" dirty="0">
                <a:cs typeface="Calibri"/>
              </a:rPr>
              <a:t>Utilized Nvivo to code, categorize, and theme </a:t>
            </a:r>
          </a:p>
        </p:txBody>
      </p:sp>
      <p:sp>
        <p:nvSpPr>
          <p:cNvPr id="4" name="Slide Number Placeholder 3"/>
          <p:cNvSpPr>
            <a:spLocks noGrp="1"/>
          </p:cNvSpPr>
          <p:nvPr>
            <p:ph type="sldNum" sz="quarter" idx="5"/>
          </p:nvPr>
        </p:nvSpPr>
        <p:spPr/>
        <p:txBody>
          <a:bodyPr/>
          <a:lstStyle/>
          <a:p>
            <a:fld id="{0F26C200-E55F-4F9C-B207-20559AEFC776}" type="slidenum">
              <a:rPr lang="en-US" smtClean="0"/>
              <a:t>21</a:t>
            </a:fld>
            <a:endParaRPr lang="en-US" dirty="0"/>
          </a:p>
        </p:txBody>
      </p:sp>
    </p:spTree>
    <p:extLst>
      <p:ext uri="{BB962C8B-B14F-4D97-AF65-F5344CB8AC3E}">
        <p14:creationId xmlns:p14="http://schemas.microsoft.com/office/powerpoint/2010/main" val="158809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Starting off with two samples of data from the Student Self Evaluation </a:t>
            </a:r>
          </a:p>
          <a:p>
            <a:r>
              <a:rPr lang="en-US" dirty="0">
                <a:cs typeface="Calibri"/>
              </a:rPr>
              <a:t>"The program"</a:t>
            </a:r>
          </a:p>
          <a:p>
            <a:r>
              <a:rPr lang="en-US" dirty="0">
                <a:cs typeface="Calibri"/>
              </a:rPr>
              <a:t>The feedback of students to highlight some of the results that will emerge for each research question </a:t>
            </a:r>
          </a:p>
        </p:txBody>
      </p:sp>
      <p:sp>
        <p:nvSpPr>
          <p:cNvPr id="4" name="Slide Number Placeholder 3"/>
          <p:cNvSpPr>
            <a:spLocks noGrp="1"/>
          </p:cNvSpPr>
          <p:nvPr>
            <p:ph type="sldNum" sz="quarter" idx="5"/>
          </p:nvPr>
        </p:nvSpPr>
        <p:spPr/>
        <p:txBody>
          <a:bodyPr/>
          <a:lstStyle/>
          <a:p>
            <a:fld id="{0F26C200-E55F-4F9C-B207-20559AEFC776}" type="slidenum">
              <a:rPr lang="en-US" smtClean="0"/>
              <a:t>22</a:t>
            </a:fld>
            <a:endParaRPr lang="en-US" dirty="0"/>
          </a:p>
        </p:txBody>
      </p:sp>
    </p:spTree>
    <p:extLst>
      <p:ext uri="{BB962C8B-B14F-4D97-AF65-F5344CB8AC3E}">
        <p14:creationId xmlns:p14="http://schemas.microsoft.com/office/powerpoint/2010/main" val="3323440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23</a:t>
            </a:fld>
            <a:endParaRPr lang="en-US" dirty="0"/>
          </a:p>
        </p:txBody>
      </p:sp>
    </p:spTree>
    <p:extLst>
      <p:ext uri="{BB962C8B-B14F-4D97-AF65-F5344CB8AC3E}">
        <p14:creationId xmlns:p14="http://schemas.microsoft.com/office/powerpoint/2010/main" val="3649568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24</a:t>
            </a:fld>
            <a:endParaRPr lang="en-US" dirty="0"/>
          </a:p>
        </p:txBody>
      </p:sp>
    </p:spTree>
    <p:extLst>
      <p:ext uri="{BB962C8B-B14F-4D97-AF65-F5344CB8AC3E}">
        <p14:creationId xmlns:p14="http://schemas.microsoft.com/office/powerpoint/2010/main" val="692928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study could go in so many directions based on the additional noteworthy findings </a:t>
            </a:r>
          </a:p>
        </p:txBody>
      </p:sp>
      <p:sp>
        <p:nvSpPr>
          <p:cNvPr id="4" name="Slide Number Placeholder 3"/>
          <p:cNvSpPr>
            <a:spLocks noGrp="1"/>
          </p:cNvSpPr>
          <p:nvPr>
            <p:ph type="sldNum" sz="quarter" idx="5"/>
          </p:nvPr>
        </p:nvSpPr>
        <p:spPr/>
        <p:txBody>
          <a:bodyPr/>
          <a:lstStyle/>
          <a:p>
            <a:fld id="{0F26C200-E55F-4F9C-B207-20559AEFC776}" type="slidenum">
              <a:rPr lang="en-US" smtClean="0"/>
              <a:t>25</a:t>
            </a:fld>
            <a:endParaRPr lang="en-US" dirty="0"/>
          </a:p>
        </p:txBody>
      </p:sp>
    </p:spTree>
    <p:extLst>
      <p:ext uri="{BB962C8B-B14F-4D97-AF65-F5344CB8AC3E}">
        <p14:creationId xmlns:p14="http://schemas.microsoft.com/office/powerpoint/2010/main" val="265731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DSI-2 framework has four stages: anticipation, exploration, competence, and culmination. The four stages of the theory can inform how higher education institutions and internship sites develop internship programs to be aligned with the student's needs and development in each stage. Specifically, the stage of anticipation can be addressed. Sweitzer and King present the anticipation stage as a key time for the student to clarify “their role, purposes, and goals” (2013, p. 63) for the internship. The academic internship could be enhanced with a more significant effort to support students in the anticipation stage of the DSI-2. Specifically, this could support students in two ways. First, in ensuring students understand the programmatic and course requirements for the academic internship experience. Second, in developing learning objectives that align with the three competencies or other competencies that the student is seeking to develop. </a:t>
            </a:r>
          </a:p>
          <a:p>
            <a:endParaRPr lang="en-US" dirty="0">
              <a:cs typeface="Calibri"/>
            </a:endParaRPr>
          </a:p>
          <a:p>
            <a:r>
              <a:rPr lang="en-US" dirty="0">
                <a:cs typeface="Calibri"/>
              </a:rPr>
              <a:t>NACE - </a:t>
            </a:r>
            <a:r>
              <a:rPr lang="en-US" dirty="0"/>
              <a:t>While the study limitations prevent broad generalization, the site supervisor artefact data, interviewee comments, and student self-evaluation data highlight competency development as an outcome of the academic internship program. </a:t>
            </a:r>
          </a:p>
          <a:p>
            <a:endParaRPr lang="en-US" dirty="0">
              <a:cs typeface="Calibri"/>
            </a:endParaRPr>
          </a:p>
          <a:p>
            <a:r>
              <a:rPr lang="en-US" dirty="0"/>
              <a:t>This research also addressed the specific need for “understanding how students interpret internship experiences” (Hora, Parrott, &amp; Her, 2019, p. 3) by utilizing self-evaluation artefact data and semi-structured data. The research study included students as a central voice in understanding the academic internship experience.</a:t>
            </a:r>
          </a:p>
        </p:txBody>
      </p:sp>
      <p:sp>
        <p:nvSpPr>
          <p:cNvPr id="4" name="Slide Number Placeholder 3"/>
          <p:cNvSpPr>
            <a:spLocks noGrp="1"/>
          </p:cNvSpPr>
          <p:nvPr>
            <p:ph type="sldNum" sz="quarter" idx="5"/>
          </p:nvPr>
        </p:nvSpPr>
        <p:spPr/>
        <p:txBody>
          <a:bodyPr/>
          <a:lstStyle/>
          <a:p>
            <a:fld id="{0F26C200-E55F-4F9C-B207-20559AEFC776}" type="slidenum">
              <a:rPr lang="en-US" smtClean="0"/>
              <a:t>26</a:t>
            </a:fld>
            <a:endParaRPr lang="en-US" dirty="0"/>
          </a:p>
        </p:txBody>
      </p:sp>
    </p:spTree>
    <p:extLst>
      <p:ext uri="{BB962C8B-B14F-4D97-AF65-F5344CB8AC3E}">
        <p14:creationId xmlns:p14="http://schemas.microsoft.com/office/powerpoint/2010/main" val="1338126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This research also addressed the specific need for “understanding how students interpret internship experiences” (Hora, Parrott, &amp; Her, 2019, p. 3) by utilizing self-evaluation artefact data and semi-structured data. The research study included students as a central voice in understanding the academic internship experience.</a:t>
            </a:r>
          </a:p>
          <a:p>
            <a:endParaRPr lang="en-US" dirty="0">
              <a:cs typeface="Calibri"/>
            </a:endParaRPr>
          </a:p>
          <a:p>
            <a:r>
              <a:rPr lang="en-US" dirty="0"/>
              <a:t> Jack (2011) notes this limitation in her research on understanding the role of experiential education of students within a hospitality and tourism management academic program. Through the administration of an online survey, Jack (2011) found that students had increased confidence in their abilities as a result of internship completion. The findings of this study align with Jack’s research as students at the research site also had increased confidence in their abilities. Coco (2000) focused on internship impact on business majors. In his work, he presents key elements that should be present from the employer, student, and the institution to ensure quality internships. Some benefits related to the student experience are a greater insight into the industry, clarity on personal and career goals, and the possibility for advancement in the company after the internship experience (Coco, 2000). The findings of this study partially align with parts of Coco’s research as students at the research site gained clarity on personal and career goals. </a:t>
            </a:r>
          </a:p>
          <a:p>
            <a:endParaRPr lang="en-US" dirty="0">
              <a:cs typeface="Calibri"/>
            </a:endParaRPr>
          </a:p>
          <a:p>
            <a:r>
              <a:rPr lang="en-US" dirty="0"/>
              <a:t>Jackson (2016) highlights pre-professional identity as key to supporting student professionalism as they transition from student to worker. This concept was present in the research study as both interviewee comments and student self-evaluation artefact data highlighted the value of the academic internship experience in developing career readiness and workplace attributes. Jackson states the role of experiential learning and internships as a form of work-integrated learning that can inform pre-professional identity, which aligns with the academic internship experience at the research site for this study.</a:t>
            </a:r>
          </a:p>
        </p:txBody>
      </p:sp>
      <p:sp>
        <p:nvSpPr>
          <p:cNvPr id="4" name="Slide Number Placeholder 3"/>
          <p:cNvSpPr>
            <a:spLocks noGrp="1"/>
          </p:cNvSpPr>
          <p:nvPr>
            <p:ph type="sldNum" sz="quarter" idx="5"/>
          </p:nvPr>
        </p:nvSpPr>
        <p:spPr/>
        <p:txBody>
          <a:bodyPr/>
          <a:lstStyle/>
          <a:p>
            <a:fld id="{0F26C200-E55F-4F9C-B207-20559AEFC776}" type="slidenum">
              <a:rPr lang="en-US" smtClean="0"/>
              <a:t>27</a:t>
            </a:fld>
            <a:endParaRPr lang="en-US" dirty="0"/>
          </a:p>
        </p:txBody>
      </p:sp>
    </p:spTree>
    <p:extLst>
      <p:ext uri="{BB962C8B-B14F-4D97-AF65-F5344CB8AC3E}">
        <p14:creationId xmlns:p14="http://schemas.microsoft.com/office/powerpoint/2010/main" val="893519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highlighted how one higher education institution utilizes an academic internship program as a mandatory graduation requirement and the connection to the development of communication, critical thinking, and professionalism. </a:t>
            </a:r>
          </a:p>
          <a:p>
            <a:endParaRPr lang="en-US" dirty="0"/>
          </a:p>
          <a:p>
            <a:r>
              <a:rPr lang="en-US" dirty="0"/>
              <a:t>Competency development is important to employers, higher education institutions, and students as one part of the mission of higher education (Hora et al., 2021). Understanding what development related to communication, critical thinking, and professionalism occurs for the student through the academic internship addresses concerns from employers while supporting colleges in academic internship program design and providing students with requisite competencies for their future careers. </a:t>
            </a:r>
            <a:endParaRPr lang="en-US" dirty="0">
              <a:cs typeface="Calibri"/>
            </a:endParaRPr>
          </a:p>
          <a:p>
            <a:endParaRPr lang="en-US" dirty="0">
              <a:cs typeface="Calibri"/>
            </a:endParaRPr>
          </a:p>
          <a:p>
            <a:r>
              <a:rPr lang="en-US" dirty="0"/>
              <a:t>This fulfills one of higher education's core aims to graduate individuals prepared for the complexities of modern society. </a:t>
            </a:r>
          </a:p>
          <a:p>
            <a:endParaRPr lang="en-US" dirty="0">
              <a:cs typeface="Calibri"/>
            </a:endParaRPr>
          </a:p>
          <a:p>
            <a:r>
              <a:rPr lang="en-US" dirty="0"/>
              <a:t>Programmatically, higher education institutions should utilize constant program review and assessment to ensure continuous quality improvement for internship practices and policies.</a:t>
            </a:r>
          </a:p>
        </p:txBody>
      </p:sp>
      <p:sp>
        <p:nvSpPr>
          <p:cNvPr id="4" name="Slide Number Placeholder 3"/>
          <p:cNvSpPr>
            <a:spLocks noGrp="1"/>
          </p:cNvSpPr>
          <p:nvPr>
            <p:ph type="sldNum" sz="quarter" idx="5"/>
          </p:nvPr>
        </p:nvSpPr>
        <p:spPr/>
        <p:txBody>
          <a:bodyPr/>
          <a:lstStyle/>
          <a:p>
            <a:fld id="{0F26C200-E55F-4F9C-B207-20559AEFC776}" type="slidenum">
              <a:rPr lang="en-US" smtClean="0"/>
              <a:t>28</a:t>
            </a:fld>
            <a:endParaRPr lang="en-US" dirty="0"/>
          </a:p>
        </p:txBody>
      </p:sp>
    </p:spTree>
    <p:extLst>
      <p:ext uri="{BB962C8B-B14F-4D97-AF65-F5344CB8AC3E}">
        <p14:creationId xmlns:p14="http://schemas.microsoft.com/office/powerpoint/2010/main" val="2190390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29</a:t>
            </a:fld>
            <a:endParaRPr lang="en-US" dirty="0"/>
          </a:p>
        </p:txBody>
      </p:sp>
    </p:spTree>
    <p:extLst>
      <p:ext uri="{BB962C8B-B14F-4D97-AF65-F5344CB8AC3E}">
        <p14:creationId xmlns:p14="http://schemas.microsoft.com/office/powerpoint/2010/main" val="305497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3</a:t>
            </a:fld>
            <a:endParaRPr lang="en-US" dirty="0"/>
          </a:p>
        </p:txBody>
      </p:sp>
    </p:spTree>
    <p:extLst>
      <p:ext uri="{BB962C8B-B14F-4D97-AF65-F5344CB8AC3E}">
        <p14:creationId xmlns:p14="http://schemas.microsoft.com/office/powerpoint/2010/main" val="3073961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30</a:t>
            </a:fld>
            <a:endParaRPr lang="en-US" dirty="0"/>
          </a:p>
        </p:txBody>
      </p:sp>
    </p:spTree>
    <p:extLst>
      <p:ext uri="{BB962C8B-B14F-4D97-AF65-F5344CB8AC3E}">
        <p14:creationId xmlns:p14="http://schemas.microsoft.com/office/powerpoint/2010/main" val="1336491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31</a:t>
            </a:fld>
            <a:endParaRPr lang="en-US" dirty="0"/>
          </a:p>
        </p:txBody>
      </p:sp>
    </p:spTree>
    <p:extLst>
      <p:ext uri="{BB962C8B-B14F-4D97-AF65-F5344CB8AC3E}">
        <p14:creationId xmlns:p14="http://schemas.microsoft.com/office/powerpoint/2010/main" val="2980722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finalized and why </a:t>
            </a:r>
          </a:p>
          <a:p>
            <a:r>
              <a:rPr lang="en-US" dirty="0"/>
              <a:t>Emphasize the key words</a:t>
            </a:r>
          </a:p>
          <a:p>
            <a:endParaRPr lang="en-US" dirty="0"/>
          </a:p>
          <a:p>
            <a:r>
              <a:rPr lang="en-US" dirty="0"/>
              <a:t>Internships connecting to student development connecting to development of competencies that employers are seeking in college graduates</a:t>
            </a:r>
          </a:p>
          <a:p>
            <a:endParaRPr lang="en-US" dirty="0"/>
          </a:p>
          <a:p>
            <a:r>
              <a:rPr lang="en-US" dirty="0"/>
              <a:t>How does the academic internship at the research site encompass all of these moving pieces? </a:t>
            </a:r>
          </a:p>
        </p:txBody>
      </p:sp>
      <p:sp>
        <p:nvSpPr>
          <p:cNvPr id="4" name="Slide Number Placeholder 3"/>
          <p:cNvSpPr>
            <a:spLocks noGrp="1"/>
          </p:cNvSpPr>
          <p:nvPr>
            <p:ph type="sldNum" sz="quarter" idx="5"/>
          </p:nvPr>
        </p:nvSpPr>
        <p:spPr/>
        <p:txBody>
          <a:bodyPr/>
          <a:lstStyle/>
          <a:p>
            <a:fld id="{0F26C200-E55F-4F9C-B207-20559AEFC776}" type="slidenum">
              <a:rPr lang="en-US" smtClean="0"/>
              <a:t>32</a:t>
            </a:fld>
            <a:endParaRPr lang="en-US" dirty="0"/>
          </a:p>
        </p:txBody>
      </p:sp>
    </p:spTree>
    <p:extLst>
      <p:ext uri="{BB962C8B-B14F-4D97-AF65-F5344CB8AC3E}">
        <p14:creationId xmlns:p14="http://schemas.microsoft.com/office/powerpoint/2010/main" val="94799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4</a:t>
            </a:fld>
            <a:endParaRPr lang="en-US" dirty="0"/>
          </a:p>
        </p:txBody>
      </p:sp>
    </p:spTree>
    <p:extLst>
      <p:ext uri="{BB962C8B-B14F-4D97-AF65-F5344CB8AC3E}">
        <p14:creationId xmlns:p14="http://schemas.microsoft.com/office/powerpoint/2010/main" val="339670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242">
              <a:defRPr/>
            </a:pPr>
            <a:r>
              <a:rPr lang="en-US" dirty="0"/>
              <a:t>The cyclical nature proposes that once a student has moved to active experimentation, the student returns to concrete experience and repeats the experiential learning cycle (Stage &amp; Hubbard, 2018). </a:t>
            </a:r>
          </a:p>
          <a:p>
            <a:endParaRPr lang="en-US" dirty="0"/>
          </a:p>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5</a:t>
            </a:fld>
            <a:endParaRPr lang="en-US" dirty="0"/>
          </a:p>
        </p:txBody>
      </p:sp>
    </p:spTree>
    <p:extLst>
      <p:ext uri="{BB962C8B-B14F-4D97-AF65-F5344CB8AC3E}">
        <p14:creationId xmlns:p14="http://schemas.microsoft.com/office/powerpoint/2010/main" val="236205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6</a:t>
            </a:fld>
            <a:endParaRPr lang="en-US" dirty="0"/>
          </a:p>
        </p:txBody>
      </p:sp>
    </p:spTree>
    <p:extLst>
      <p:ext uri="{BB962C8B-B14F-4D97-AF65-F5344CB8AC3E}">
        <p14:creationId xmlns:p14="http://schemas.microsoft.com/office/powerpoint/2010/main" val="195076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7</a:t>
            </a:fld>
            <a:endParaRPr lang="en-US" dirty="0"/>
          </a:p>
        </p:txBody>
      </p:sp>
    </p:spTree>
    <p:extLst>
      <p:ext uri="{BB962C8B-B14F-4D97-AF65-F5344CB8AC3E}">
        <p14:creationId xmlns:p14="http://schemas.microsoft.com/office/powerpoint/2010/main" val="107054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8</a:t>
            </a:fld>
            <a:endParaRPr lang="en-US" dirty="0"/>
          </a:p>
        </p:txBody>
      </p:sp>
    </p:spTree>
    <p:extLst>
      <p:ext uri="{BB962C8B-B14F-4D97-AF65-F5344CB8AC3E}">
        <p14:creationId xmlns:p14="http://schemas.microsoft.com/office/powerpoint/2010/main" val="6637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6C200-E55F-4F9C-B207-20559AEFC776}" type="slidenum">
              <a:rPr lang="en-US" smtClean="0"/>
              <a:t>9</a:t>
            </a:fld>
            <a:endParaRPr lang="en-US" dirty="0"/>
          </a:p>
        </p:txBody>
      </p:sp>
    </p:spTree>
    <p:extLst>
      <p:ext uri="{BB962C8B-B14F-4D97-AF65-F5344CB8AC3E}">
        <p14:creationId xmlns:p14="http://schemas.microsoft.com/office/powerpoint/2010/main" val="421010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5B7B0EDD-89ED-445F-B5AD-D8CD2E030C60}"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522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B0EDD-89ED-445F-B5AD-D8CD2E030C60}"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784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B0EDD-89ED-445F-B5AD-D8CD2E030C60}" type="slidenum">
              <a:rPr lang="en-US" smtClean="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12657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35562889-BD58-494C-87B8-5E78DD71C7C4}" type="datetimeFigureOut">
              <a:rPr lang="en-US" smtClean="0"/>
              <a:t>9/26/2023</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5B7B0EDD-89ED-445F-B5AD-D8CD2E030C60}"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4756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B0EDD-89ED-445F-B5AD-D8CD2E030C60}"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840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B0EDD-89ED-445F-B5AD-D8CD2E030C60}"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0258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B0EDD-89ED-445F-B5AD-D8CD2E030C60}" type="slidenum">
              <a:rPr lang="en-US" smtClean="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745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7B0EDD-89ED-445F-B5AD-D8CD2E030C60}"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9399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B0EDD-89ED-445F-B5AD-D8CD2E030C60}" type="slidenum">
              <a:rPr lang="en-US" smtClean="0"/>
              <a:t>‹#›</a:t>
            </a:fld>
            <a:endParaRPr lang="en-US" dirty="0"/>
          </a:p>
        </p:txBody>
      </p:sp>
    </p:spTree>
    <p:extLst>
      <p:ext uri="{BB962C8B-B14F-4D97-AF65-F5344CB8AC3E}">
        <p14:creationId xmlns:p14="http://schemas.microsoft.com/office/powerpoint/2010/main" val="99875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562889-BD58-494C-87B8-5E78DD71C7C4}"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B0EDD-89ED-445F-B5AD-D8CD2E030C60}"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2152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35562889-BD58-494C-87B8-5E78DD71C7C4}" type="datetimeFigureOut">
              <a:rPr lang="en-US" smtClean="0"/>
              <a:t>9/26/2023</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5B7B0EDD-89ED-445F-B5AD-D8CD2E030C60}" type="slidenum">
              <a:rPr lang="en-US" smtClean="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47421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562889-BD58-494C-87B8-5E78DD71C7C4}" type="datetimeFigureOut">
              <a:rPr lang="en-US" smtClean="0"/>
              <a:t>9/26/2023</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5B7B0EDD-89ED-445F-B5AD-D8CD2E030C60}" type="slidenum">
              <a:rPr lang="en-US" smtClean="0"/>
              <a:t>‹#›</a:t>
            </a:fld>
            <a:endParaRPr lang="en-US" dirty="0"/>
          </a:p>
        </p:txBody>
      </p:sp>
    </p:spTree>
    <p:extLst>
      <p:ext uri="{BB962C8B-B14F-4D97-AF65-F5344CB8AC3E}">
        <p14:creationId xmlns:p14="http://schemas.microsoft.com/office/powerpoint/2010/main" val="23589830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aceweb.org/about-us/press/the-competency-gap-recruiters-and-students-differ-in-their-perceptions-of-new-grad-proficienc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naceweb.org/career-readiness/competencies/career-readiness-defined/"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B5C1-FE24-4240-884D-B554D04AD2FB}"/>
              </a:ext>
            </a:extLst>
          </p:cNvPr>
          <p:cNvSpPr>
            <a:spLocks noGrp="1"/>
          </p:cNvSpPr>
          <p:nvPr>
            <p:ph type="ctrTitle"/>
          </p:nvPr>
        </p:nvSpPr>
        <p:spPr>
          <a:xfrm>
            <a:off x="1656440" y="1298221"/>
            <a:ext cx="8879120" cy="3168271"/>
          </a:xfrm>
        </p:spPr>
        <p:txBody>
          <a:bodyPr>
            <a:normAutofit/>
          </a:bodyPr>
          <a:lstStyle/>
          <a:p>
            <a:pPr algn="ctr">
              <a:lnSpc>
                <a:spcPct val="100000"/>
              </a:lnSpc>
              <a:spcBef>
                <a:spcPts val="0"/>
              </a:spcBef>
            </a:pPr>
            <a:r>
              <a:rPr lang="en-US" sz="3100" i="1" dirty="0">
                <a:ea typeface="+mj-lt"/>
                <a:cs typeface="+mj-lt"/>
              </a:rPr>
              <a:t>Experiential Learning at DelVal:</a:t>
            </a:r>
            <a:br>
              <a:rPr lang="en-US" sz="3100" i="1" dirty="0">
                <a:ea typeface="+mj-lt"/>
                <a:cs typeface="+mj-lt"/>
              </a:rPr>
            </a:br>
            <a:r>
              <a:rPr lang="en-US" sz="3100" i="1" dirty="0">
                <a:ea typeface="+mj-lt"/>
                <a:cs typeface="+mj-lt"/>
              </a:rPr>
              <a:t>The Experience360 Program</a:t>
            </a:r>
            <a:br>
              <a:rPr lang="en-US" sz="3100" i="1" dirty="0"/>
            </a:br>
            <a:br>
              <a:rPr lang="en-US" sz="3100" dirty="0"/>
            </a:br>
            <a:br>
              <a:rPr lang="en-US" sz="1200" dirty="0"/>
            </a:br>
            <a:br>
              <a:rPr lang="en-US" sz="1200" dirty="0"/>
            </a:br>
            <a:r>
              <a:rPr lang="en-US" sz="2200" dirty="0"/>
              <a:t>September  22, 2023</a:t>
            </a:r>
            <a:endParaRPr lang="en-US" dirty="0"/>
          </a:p>
        </p:txBody>
      </p:sp>
    </p:spTree>
    <p:extLst>
      <p:ext uri="{BB962C8B-B14F-4D97-AF65-F5344CB8AC3E}">
        <p14:creationId xmlns:p14="http://schemas.microsoft.com/office/powerpoint/2010/main" val="159689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p:txBody>
          <a:bodyPr>
            <a:normAutofit/>
          </a:bodyPr>
          <a:lstStyle/>
          <a:p>
            <a:r>
              <a:rPr lang="en-US" dirty="0"/>
              <a:t>E360 Program Outcomes &amp; Learning Outcomes</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458455" y="1787858"/>
            <a:ext cx="5965928" cy="3766782"/>
          </a:xfrm>
        </p:spPr>
        <p:txBody>
          <a:bodyPr>
            <a:normAutofit/>
          </a:bodyPr>
          <a:lstStyle/>
          <a:p>
            <a:pPr fontAlgn="base"/>
            <a:r>
              <a:rPr lang="en-US" dirty="0"/>
              <a:t>Skill Development</a:t>
            </a:r>
          </a:p>
          <a:p>
            <a:pPr fontAlgn="base"/>
            <a:r>
              <a:rPr lang="en-US" dirty="0"/>
              <a:t>Articulation of Learning </a:t>
            </a:r>
          </a:p>
          <a:p>
            <a:pPr fontAlgn="base"/>
            <a:r>
              <a:rPr lang="en-US" dirty="0"/>
              <a:t>Student Learning Objectives</a:t>
            </a:r>
          </a:p>
          <a:p>
            <a:pPr fontAlgn="base"/>
            <a:r>
              <a:rPr lang="en-US" dirty="0"/>
              <a:t>Student Self-Evaluation</a:t>
            </a:r>
          </a:p>
          <a:p>
            <a:pPr fontAlgn="base"/>
            <a:r>
              <a:rPr lang="en-US" dirty="0"/>
              <a:t>Site Supervisor Evaluation</a:t>
            </a:r>
          </a:p>
          <a:p>
            <a:pPr fontAlgn="base"/>
            <a:endParaRPr lang="en-US" dirty="0"/>
          </a:p>
        </p:txBody>
      </p:sp>
      <p:pic>
        <p:nvPicPr>
          <p:cNvPr id="5" name="Picture 4" descr="A diagram of a reflective cycle&#10;&#10;Description automatically generated">
            <a:extLst>
              <a:ext uri="{FF2B5EF4-FFF2-40B4-BE49-F238E27FC236}">
                <a16:creationId xmlns:a16="http://schemas.microsoft.com/office/drawing/2014/main" id="{922571D1-92A2-29ED-1AC0-141DEECF8412}"/>
              </a:ext>
            </a:extLst>
          </p:cNvPr>
          <p:cNvPicPr>
            <a:picLocks noChangeAspect="1"/>
          </p:cNvPicPr>
          <p:nvPr/>
        </p:nvPicPr>
        <p:blipFill rotWithShape="1">
          <a:blip r:embed="rId3">
            <a:extLst>
              <a:ext uri="{28A0092B-C50C-407E-A947-70E740481C1C}">
                <a14:useLocalDpi xmlns:a14="http://schemas.microsoft.com/office/drawing/2010/main" val="0"/>
              </a:ext>
            </a:extLst>
          </a:blip>
          <a:srcRect t="950" b="-1"/>
          <a:stretch/>
        </p:blipFill>
        <p:spPr>
          <a:xfrm>
            <a:off x="6799863" y="2002559"/>
            <a:ext cx="4261867" cy="3369698"/>
          </a:xfrm>
          <a:prstGeom prst="rect">
            <a:avLst/>
          </a:prstGeom>
        </p:spPr>
      </p:pic>
    </p:spTree>
    <p:extLst>
      <p:ext uri="{BB962C8B-B14F-4D97-AF65-F5344CB8AC3E}">
        <p14:creationId xmlns:p14="http://schemas.microsoft.com/office/powerpoint/2010/main" val="271101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p:txBody>
          <a:bodyPr>
            <a:normAutofit/>
          </a:bodyPr>
          <a:lstStyle/>
          <a:p>
            <a:r>
              <a:rPr lang="en-US" dirty="0"/>
              <a:t>E360 Activities</a:t>
            </a:r>
          </a:p>
        </p:txBody>
      </p:sp>
      <p:graphicFrame>
        <p:nvGraphicFramePr>
          <p:cNvPr id="6" name="Content Placeholder 5">
            <a:extLst>
              <a:ext uri="{FF2B5EF4-FFF2-40B4-BE49-F238E27FC236}">
                <a16:creationId xmlns:a16="http://schemas.microsoft.com/office/drawing/2014/main" id="{4CC0BF5D-00E4-1339-A9EF-22FB7D1000FE}"/>
              </a:ext>
            </a:extLst>
          </p:cNvPr>
          <p:cNvGraphicFramePr>
            <a:graphicFrameLocks noGrp="1"/>
          </p:cNvGraphicFramePr>
          <p:nvPr>
            <p:ph idx="1"/>
            <p:extLst>
              <p:ext uri="{D42A27DB-BD31-4B8C-83A1-F6EECF244321}">
                <p14:modId xmlns:p14="http://schemas.microsoft.com/office/powerpoint/2010/main" val="1807548085"/>
              </p:ext>
            </p:extLst>
          </p:nvPr>
        </p:nvGraphicFramePr>
        <p:xfrm>
          <a:off x="1514263" y="883066"/>
          <a:ext cx="9219282" cy="5256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066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30270" y="953324"/>
            <a:ext cx="10112161" cy="1049235"/>
          </a:xfrm>
        </p:spPr>
        <p:txBody>
          <a:bodyPr/>
          <a:lstStyle/>
          <a:p>
            <a:r>
              <a:rPr lang="en-US" dirty="0"/>
              <a:t>The Experience360 Program (E360):Outcomes</a:t>
            </a:r>
          </a:p>
        </p:txBody>
      </p:sp>
      <p:graphicFrame>
        <p:nvGraphicFramePr>
          <p:cNvPr id="6" name="Content Placeholder 5">
            <a:extLst>
              <a:ext uri="{FF2B5EF4-FFF2-40B4-BE49-F238E27FC236}">
                <a16:creationId xmlns:a16="http://schemas.microsoft.com/office/drawing/2014/main" id="{48DE465E-1C54-B027-5E44-BAFB92714D49}"/>
              </a:ext>
            </a:extLst>
          </p:cNvPr>
          <p:cNvGraphicFramePr>
            <a:graphicFrameLocks noGrp="1"/>
          </p:cNvGraphicFramePr>
          <p:nvPr>
            <p:ph idx="1"/>
            <p:extLst>
              <p:ext uri="{D42A27DB-BD31-4B8C-83A1-F6EECF244321}">
                <p14:modId xmlns:p14="http://schemas.microsoft.com/office/powerpoint/2010/main" val="3889869045"/>
              </p:ext>
            </p:extLst>
          </p:nvPr>
        </p:nvGraphicFramePr>
        <p:xfrm>
          <a:off x="2860430" y="1736680"/>
          <a:ext cx="5773616" cy="3736333"/>
        </p:xfrm>
        <a:graphic>
          <a:graphicData uri="http://schemas.openxmlformats.org/drawingml/2006/table">
            <a:tbl>
              <a:tblPr firstRow="1" firstCol="1" bandRow="1">
                <a:tableStyleId>{9D7B26C5-4107-4FEC-AEDC-1716B250A1EF}</a:tableStyleId>
              </a:tblPr>
              <a:tblGrid>
                <a:gridCol w="2919047">
                  <a:extLst>
                    <a:ext uri="{9D8B030D-6E8A-4147-A177-3AD203B41FA5}">
                      <a16:colId xmlns:a16="http://schemas.microsoft.com/office/drawing/2014/main" val="4104245375"/>
                    </a:ext>
                  </a:extLst>
                </a:gridCol>
                <a:gridCol w="2854569">
                  <a:extLst>
                    <a:ext uri="{9D8B030D-6E8A-4147-A177-3AD203B41FA5}">
                      <a16:colId xmlns:a16="http://schemas.microsoft.com/office/drawing/2014/main" val="1337116518"/>
                    </a:ext>
                  </a:extLst>
                </a:gridCol>
              </a:tblGrid>
              <a:tr h="377330">
                <a:tc>
                  <a:txBody>
                    <a:bodyPr/>
                    <a:lstStyle/>
                    <a:p>
                      <a:pPr marL="0" marR="0" algn="ctr">
                        <a:lnSpc>
                          <a:spcPct val="107000"/>
                        </a:lnSpc>
                        <a:spcBef>
                          <a:spcPts val="0"/>
                        </a:spcBef>
                        <a:spcAft>
                          <a:spcPts val="0"/>
                        </a:spcAft>
                      </a:pPr>
                      <a:r>
                        <a:rPr lang="en-US" sz="1600" b="1" dirty="0">
                          <a:solidFill>
                            <a:srgbClr val="000000"/>
                          </a:solidFill>
                          <a:effectLst/>
                        </a:rPr>
                        <a:t>Class Year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tc>
                <a:tc>
                  <a:txBody>
                    <a:bodyPr/>
                    <a:lstStyle/>
                    <a:p>
                      <a:pPr marL="0" marR="0" algn="ctr">
                        <a:lnSpc>
                          <a:spcPct val="107000"/>
                        </a:lnSpc>
                        <a:spcBef>
                          <a:spcPts val="0"/>
                        </a:spcBef>
                        <a:spcAft>
                          <a:spcPts val="0"/>
                        </a:spcAft>
                      </a:pPr>
                      <a:r>
                        <a:rPr lang="en-US" sz="1600" b="1">
                          <a:solidFill>
                            <a:srgbClr val="000000"/>
                          </a:solidFill>
                          <a:effectLst/>
                        </a:rPr>
                        <a:t>Career Outcomes Rate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tc>
                <a:extLst>
                  <a:ext uri="{0D108BD9-81ED-4DB2-BD59-A6C34878D82A}">
                    <a16:rowId xmlns:a16="http://schemas.microsoft.com/office/drawing/2014/main" val="769679705"/>
                  </a:ext>
                </a:extLst>
              </a:tr>
              <a:tr h="341019">
                <a:tc>
                  <a:txBody>
                    <a:bodyPr/>
                    <a:lstStyle/>
                    <a:p>
                      <a:pPr marL="0" marR="0" algn="ctr">
                        <a:lnSpc>
                          <a:spcPct val="107000"/>
                        </a:lnSpc>
                        <a:spcBef>
                          <a:spcPts val="0"/>
                        </a:spcBef>
                        <a:spcAft>
                          <a:spcPts val="0"/>
                        </a:spcAft>
                      </a:pPr>
                      <a:r>
                        <a:rPr lang="en-US" sz="1600" b="0" dirty="0">
                          <a:solidFill>
                            <a:srgbClr val="000000"/>
                          </a:solidFill>
                          <a:effectLst/>
                        </a:rPr>
                        <a:t>Class of 2014      </a:t>
                      </a:r>
                      <a:endParaRPr lang="en-US" sz="1600" b="0" dirty="0">
                        <a:effectLst/>
                      </a:endParaRPr>
                    </a:p>
                  </a:txBody>
                  <a:tcPr marL="61610" marR="61610" marT="0" marB="0" anchor="ctr">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88.3%</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023041"/>
                  </a:ext>
                </a:extLst>
              </a:tr>
              <a:tr h="341019">
                <a:tc>
                  <a:txBody>
                    <a:bodyPr/>
                    <a:lstStyle/>
                    <a:p>
                      <a:pPr marL="0" marR="0" algn="ctr">
                        <a:lnSpc>
                          <a:spcPct val="107000"/>
                        </a:lnSpc>
                        <a:spcBef>
                          <a:spcPts val="0"/>
                        </a:spcBef>
                        <a:spcAft>
                          <a:spcPts val="0"/>
                        </a:spcAft>
                      </a:pPr>
                      <a:r>
                        <a:rPr lang="en-US" sz="1600" b="0" dirty="0">
                          <a:solidFill>
                            <a:srgbClr val="000000"/>
                          </a:solidFill>
                          <a:effectLst/>
                        </a:rPr>
                        <a:t>Class of 2015</a:t>
                      </a:r>
                      <a:endParaRPr lang="en-US" sz="1600" b="0" dirty="0">
                        <a:effectLst/>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87.7%</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538975"/>
                  </a:ext>
                </a:extLst>
              </a:tr>
              <a:tr h="341019">
                <a:tc>
                  <a:txBody>
                    <a:bodyPr/>
                    <a:lstStyle/>
                    <a:p>
                      <a:pPr marL="0" marR="0" algn="ctr">
                        <a:lnSpc>
                          <a:spcPct val="107000"/>
                        </a:lnSpc>
                        <a:spcBef>
                          <a:spcPts val="0"/>
                        </a:spcBef>
                        <a:spcAft>
                          <a:spcPts val="0"/>
                        </a:spcAft>
                      </a:pPr>
                      <a:r>
                        <a:rPr lang="en-US" sz="1600" b="1" i="1" dirty="0">
                          <a:solidFill>
                            <a:srgbClr val="000000"/>
                          </a:solidFill>
                          <a:effectLst/>
                        </a:rPr>
                        <a:t>Class of 2016</a:t>
                      </a:r>
                      <a:endParaRPr lang="en-US" sz="1600" b="1" i="1" dirty="0">
                        <a:effectLst/>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90.7%</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820539"/>
                  </a:ext>
                </a:extLst>
              </a:tr>
              <a:tr h="341019">
                <a:tc>
                  <a:txBody>
                    <a:bodyPr/>
                    <a:lstStyle/>
                    <a:p>
                      <a:pPr marL="0" marR="0" algn="ctr">
                        <a:lnSpc>
                          <a:spcPct val="107000"/>
                        </a:lnSpc>
                        <a:spcBef>
                          <a:spcPts val="0"/>
                        </a:spcBef>
                        <a:spcAft>
                          <a:spcPts val="0"/>
                        </a:spcAft>
                      </a:pPr>
                      <a:r>
                        <a:rPr lang="en-US" sz="1600" b="0" dirty="0">
                          <a:solidFill>
                            <a:srgbClr val="000000"/>
                          </a:solidFill>
                          <a:effectLst/>
                        </a:rPr>
                        <a:t>Class of 2017    </a:t>
                      </a:r>
                      <a:endParaRPr lang="en-US" sz="1600" b="0" dirty="0">
                        <a:effectLst/>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91.2%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0371224"/>
                  </a:ext>
                </a:extLst>
              </a:tr>
              <a:tr h="360265">
                <a:tc>
                  <a:txBody>
                    <a:bodyPr/>
                    <a:lstStyle/>
                    <a:p>
                      <a:pPr marL="0" marR="0" algn="ctr">
                        <a:lnSpc>
                          <a:spcPct val="107000"/>
                        </a:lnSpc>
                        <a:spcBef>
                          <a:spcPts val="0"/>
                        </a:spcBef>
                        <a:spcAft>
                          <a:spcPts val="0"/>
                        </a:spcAft>
                      </a:pPr>
                      <a:r>
                        <a:rPr lang="en-US" sz="1600" b="0" dirty="0">
                          <a:solidFill>
                            <a:srgbClr val="000000"/>
                          </a:solidFill>
                          <a:effectLst/>
                        </a:rPr>
                        <a:t>Class of 2018   </a:t>
                      </a:r>
                      <a:endParaRPr lang="en-US" sz="1600" b="0" dirty="0">
                        <a:effectLst/>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93.2%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59818"/>
                  </a:ext>
                </a:extLst>
              </a:tr>
              <a:tr h="360265">
                <a:tc>
                  <a:txBody>
                    <a:bodyPr/>
                    <a:lstStyle/>
                    <a:p>
                      <a:pPr marL="0" marR="0" algn="ctr">
                        <a:lnSpc>
                          <a:spcPct val="107000"/>
                        </a:lnSpc>
                        <a:spcBef>
                          <a:spcPts val="0"/>
                        </a:spcBef>
                        <a:spcAft>
                          <a:spcPts val="0"/>
                        </a:spcAft>
                      </a:pPr>
                      <a:r>
                        <a:rPr lang="en-US" sz="1600" b="0" dirty="0">
                          <a:solidFill>
                            <a:srgbClr val="000000"/>
                          </a:solidFill>
                          <a:effectLst/>
                        </a:rPr>
                        <a:t>Class of 2019   </a:t>
                      </a:r>
                      <a:endParaRPr lang="en-US" sz="1600" b="0" dirty="0">
                        <a:effectLst/>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94.4%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6186982"/>
                  </a:ext>
                </a:extLst>
              </a:tr>
              <a:tr h="360265">
                <a:tc>
                  <a:txBody>
                    <a:bodyPr/>
                    <a:lstStyle/>
                    <a:p>
                      <a:pPr marL="0" marR="0" algn="ctr">
                        <a:lnSpc>
                          <a:spcPct val="107000"/>
                        </a:lnSpc>
                        <a:spcBef>
                          <a:spcPts val="0"/>
                        </a:spcBef>
                        <a:spcAft>
                          <a:spcPts val="0"/>
                        </a:spcAft>
                      </a:pPr>
                      <a:r>
                        <a:rPr lang="en-US" sz="1600" b="0" dirty="0">
                          <a:solidFill>
                            <a:srgbClr val="000000"/>
                          </a:solidFill>
                          <a:effectLst/>
                        </a:rPr>
                        <a:t>Class of 2020   </a:t>
                      </a:r>
                      <a:endParaRPr lang="en-US" sz="1600" b="0" dirty="0">
                        <a:effectLst/>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91.5%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989446"/>
                  </a:ext>
                </a:extLst>
              </a:tr>
              <a:tr h="457066">
                <a:tc>
                  <a:txBody>
                    <a:bodyPr/>
                    <a:lstStyle/>
                    <a:p>
                      <a:pPr marL="0" marR="0" algn="ctr">
                        <a:lnSpc>
                          <a:spcPct val="107000"/>
                        </a:lnSpc>
                        <a:spcBef>
                          <a:spcPts val="0"/>
                        </a:spcBef>
                        <a:spcAft>
                          <a:spcPts val="0"/>
                        </a:spcAft>
                      </a:pPr>
                      <a:r>
                        <a:rPr lang="en-US" sz="1600" b="0" dirty="0">
                          <a:solidFill>
                            <a:srgbClr val="000000"/>
                          </a:solidFill>
                          <a:effectLst/>
                        </a:rPr>
                        <a:t>Class of 2021</a:t>
                      </a:r>
                      <a:endParaRPr lang="en-US" sz="1600" b="0" dirty="0">
                        <a:effectLst/>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rgbClr val="000000"/>
                          </a:solidFill>
                          <a:effectLst/>
                        </a:rPr>
                        <a:t>89.1%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239824"/>
                  </a:ext>
                </a:extLst>
              </a:tr>
              <a:tr h="457066">
                <a:tc>
                  <a:txBody>
                    <a:bodyPr/>
                    <a:lstStyle/>
                    <a:p>
                      <a:pPr marL="0" marR="0" algn="ctr">
                        <a:lnSpc>
                          <a:spcPct val="107000"/>
                        </a:lnSpc>
                        <a:spcBef>
                          <a:spcPts val="0"/>
                        </a:spcBef>
                        <a:spcAft>
                          <a:spcPts val="0"/>
                        </a:spcAft>
                      </a:pPr>
                      <a:r>
                        <a:rPr lang="en-US" sz="1600" b="0" dirty="0">
                          <a:solidFill>
                            <a:srgbClr val="000000"/>
                          </a:solidFill>
                          <a:effectLst/>
                        </a:rPr>
                        <a:t>Class of 2022  </a:t>
                      </a:r>
                      <a:endParaRPr lang="en-US" sz="1600" b="0" dirty="0">
                        <a:effectLst/>
                      </a:endParaRPr>
                    </a:p>
                  </a:txBody>
                  <a:tcPr marL="61610" marR="61610" marT="0" marB="0" anchor="ctr">
                    <a:lnT w="1905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b="0" dirty="0">
                          <a:solidFill>
                            <a:srgbClr val="000000"/>
                          </a:solidFill>
                          <a:effectLst/>
                        </a:rPr>
                        <a:t>94.4%</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1610" marR="61610" marT="0"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82211843"/>
                  </a:ext>
                </a:extLst>
              </a:tr>
            </a:tbl>
          </a:graphicData>
        </a:graphic>
      </p:graphicFrame>
    </p:spTree>
    <p:extLst>
      <p:ext uri="{BB962C8B-B14F-4D97-AF65-F5344CB8AC3E}">
        <p14:creationId xmlns:p14="http://schemas.microsoft.com/office/powerpoint/2010/main" val="298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30270" y="953325"/>
            <a:ext cx="9603275" cy="738998"/>
          </a:xfrm>
        </p:spPr>
        <p:txBody>
          <a:bodyPr>
            <a:normAutofit/>
          </a:bodyPr>
          <a:lstStyle/>
          <a:p>
            <a:r>
              <a:rPr lang="en-US" dirty="0"/>
              <a:t>What’s next for E360? </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30270" y="1420369"/>
            <a:ext cx="10879760" cy="4017261"/>
          </a:xfrm>
        </p:spPr>
        <p:txBody>
          <a:bodyPr>
            <a:normAutofit/>
          </a:bodyPr>
          <a:lstStyle/>
          <a:p>
            <a:r>
              <a:rPr lang="en-US" sz="2200" dirty="0">
                <a:ea typeface="+mn-lt"/>
                <a:cs typeface="+mn-lt"/>
              </a:rPr>
              <a:t>Clearly outlined and articulated program outcomes and program expectations</a:t>
            </a:r>
          </a:p>
          <a:p>
            <a:pPr lvl="1"/>
            <a:r>
              <a:rPr lang="en-US" dirty="0">
                <a:ea typeface="+mn-lt"/>
                <a:cs typeface="+mn-lt"/>
              </a:rPr>
              <a:t>Institutions and employers should explicitly state to students what learning can or may occur due to academic internship participation </a:t>
            </a:r>
            <a:endParaRPr lang="en-US" sz="2400" dirty="0">
              <a:ea typeface="+mn-lt"/>
              <a:cs typeface="+mn-lt"/>
            </a:endParaRPr>
          </a:p>
          <a:p>
            <a:r>
              <a:rPr lang="en-US" sz="2200" dirty="0">
                <a:ea typeface="+mn-lt"/>
                <a:cs typeface="+mn-lt"/>
              </a:rPr>
              <a:t>Every student should has access to the experience</a:t>
            </a:r>
          </a:p>
          <a:p>
            <a:pPr lvl="1"/>
            <a:r>
              <a:rPr lang="en-US" dirty="0"/>
              <a:t>Implementing practices that make internships more accessible (Paid/Unpaid)</a:t>
            </a:r>
          </a:p>
          <a:p>
            <a:pPr lvl="1"/>
            <a:r>
              <a:rPr lang="en-US" sz="1700" dirty="0"/>
              <a:t>Providing at least a satisfactory experience for every student who engages in an internship</a:t>
            </a:r>
            <a:endParaRPr lang="en-US" sz="1500" dirty="0"/>
          </a:p>
          <a:p>
            <a:r>
              <a:rPr lang="en-US" sz="2200" dirty="0"/>
              <a:t>Expanding Partnerships with Industry and Community </a:t>
            </a:r>
          </a:p>
          <a:p>
            <a:pPr lvl="1"/>
            <a:r>
              <a:rPr lang="en-US" sz="1700" dirty="0"/>
              <a:t>Examples: Mountaire Farms; URBN and Terrain; Doylestown Health</a:t>
            </a:r>
          </a:p>
        </p:txBody>
      </p:sp>
    </p:spTree>
    <p:extLst>
      <p:ext uri="{BB962C8B-B14F-4D97-AF65-F5344CB8AC3E}">
        <p14:creationId xmlns:p14="http://schemas.microsoft.com/office/powerpoint/2010/main" val="2628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831105" y="2118596"/>
            <a:ext cx="11141242" cy="3294576"/>
          </a:xfrm>
        </p:spPr>
        <p:txBody>
          <a:bodyPr>
            <a:normAutofit/>
          </a:bodyPr>
          <a:lstStyle/>
          <a:p>
            <a:r>
              <a:rPr lang="en-US" dirty="0"/>
              <a:t>The Value Proposition of Higher Education</a:t>
            </a:r>
          </a:p>
          <a:p>
            <a:pPr lvl="1"/>
            <a:r>
              <a:rPr lang="en-US" sz="2000" dirty="0"/>
              <a:t>Experiential Education</a:t>
            </a:r>
          </a:p>
          <a:p>
            <a:pPr lvl="2"/>
            <a:r>
              <a:rPr lang="en-US" sz="2000" dirty="0"/>
              <a:t>Internships as part of the Value Proposition</a:t>
            </a:r>
          </a:p>
          <a:p>
            <a:pPr lvl="3"/>
            <a:r>
              <a:rPr lang="en-US" sz="2000" dirty="0"/>
              <a:t>Acquisition of Skills, Competencies and Knowledge as a result of Internships</a:t>
            </a:r>
          </a:p>
          <a:p>
            <a:pPr lvl="4"/>
            <a:r>
              <a:rPr lang="en-US" sz="2000" dirty="0"/>
              <a:t>Graduate Preparedness and Competency Development</a:t>
            </a:r>
          </a:p>
          <a:p>
            <a:pPr lvl="4"/>
            <a:r>
              <a:rPr lang="en-US" sz="2000" i="1" dirty="0"/>
              <a:t>Communication, Critical Thinking, and Professionalism </a:t>
            </a:r>
          </a:p>
        </p:txBody>
      </p:sp>
      <p:sp>
        <p:nvSpPr>
          <p:cNvPr id="5" name="Arrow: Bent-Up 4">
            <a:extLst>
              <a:ext uri="{FF2B5EF4-FFF2-40B4-BE49-F238E27FC236}">
                <a16:creationId xmlns:a16="http://schemas.microsoft.com/office/drawing/2014/main" id="{F50D0D14-A9BE-4FB3-8DF2-5CA154D58506}"/>
              </a:ext>
            </a:extLst>
          </p:cNvPr>
          <p:cNvSpPr/>
          <p:nvPr/>
        </p:nvSpPr>
        <p:spPr>
          <a:xfrm rot="5400000">
            <a:off x="920668" y="2448174"/>
            <a:ext cx="389822" cy="30610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Bent-Up 5">
            <a:extLst>
              <a:ext uri="{FF2B5EF4-FFF2-40B4-BE49-F238E27FC236}">
                <a16:creationId xmlns:a16="http://schemas.microsoft.com/office/drawing/2014/main" id="{3255C952-D3EC-4D06-BC94-E74D4ACCB289}"/>
              </a:ext>
            </a:extLst>
          </p:cNvPr>
          <p:cNvSpPr/>
          <p:nvPr/>
        </p:nvSpPr>
        <p:spPr>
          <a:xfrm rot="5400000">
            <a:off x="1373857" y="2929438"/>
            <a:ext cx="389822" cy="30610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Bent-Up 8">
            <a:extLst>
              <a:ext uri="{FF2B5EF4-FFF2-40B4-BE49-F238E27FC236}">
                <a16:creationId xmlns:a16="http://schemas.microsoft.com/office/drawing/2014/main" id="{F9879515-4530-4C17-8910-B3AC4F5C1777}"/>
              </a:ext>
            </a:extLst>
          </p:cNvPr>
          <p:cNvSpPr/>
          <p:nvPr/>
        </p:nvSpPr>
        <p:spPr>
          <a:xfrm rot="5400000">
            <a:off x="1819026" y="3338511"/>
            <a:ext cx="389822" cy="30610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Bent-Up 9">
            <a:extLst>
              <a:ext uri="{FF2B5EF4-FFF2-40B4-BE49-F238E27FC236}">
                <a16:creationId xmlns:a16="http://schemas.microsoft.com/office/drawing/2014/main" id="{85C7F608-8E01-472A-9CD5-677F8619D226}"/>
              </a:ext>
            </a:extLst>
          </p:cNvPr>
          <p:cNvSpPr/>
          <p:nvPr/>
        </p:nvSpPr>
        <p:spPr>
          <a:xfrm rot="5400000">
            <a:off x="2296931" y="3807742"/>
            <a:ext cx="389822" cy="30610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D78741-2A29-A181-1A8D-820689D247EE}"/>
              </a:ext>
            </a:extLst>
          </p:cNvPr>
          <p:cNvSpPr>
            <a:spLocks noGrp="1"/>
          </p:cNvSpPr>
          <p:nvPr>
            <p:ph type="title"/>
          </p:nvPr>
        </p:nvSpPr>
        <p:spPr>
          <a:xfrm>
            <a:off x="679894" y="1489897"/>
            <a:ext cx="6689897" cy="916419"/>
          </a:xfrm>
        </p:spPr>
        <p:txBody>
          <a:bodyPr/>
          <a:lstStyle/>
          <a:p>
            <a:r>
              <a:rPr lang="en-US" dirty="0"/>
              <a:t>But how do we know?</a:t>
            </a:r>
          </a:p>
        </p:txBody>
      </p:sp>
    </p:spTree>
    <p:extLst>
      <p:ext uri="{BB962C8B-B14F-4D97-AF65-F5344CB8AC3E}">
        <p14:creationId xmlns:p14="http://schemas.microsoft.com/office/powerpoint/2010/main" val="106699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C93E-6B6D-4159-BF28-231EAB68269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72260BC-6C75-4C14-AEF9-60DAF9B99C70}"/>
              </a:ext>
            </a:extLst>
          </p:cNvPr>
          <p:cNvSpPr>
            <a:spLocks noGrp="1"/>
          </p:cNvSpPr>
          <p:nvPr>
            <p:ph idx="1"/>
          </p:nvPr>
        </p:nvSpPr>
        <p:spPr>
          <a:xfrm>
            <a:off x="1203843" y="1626556"/>
            <a:ext cx="10304985" cy="3796782"/>
          </a:xfrm>
        </p:spPr>
        <p:txBody>
          <a:bodyPr>
            <a:normAutofit/>
          </a:bodyPr>
          <a:lstStyle/>
          <a:p>
            <a:pPr marL="0" indent="0">
              <a:buNone/>
            </a:pPr>
            <a:r>
              <a:rPr lang="en-US" dirty="0"/>
              <a:t>National Survey of College Internships (NCSI) 2021 Report from the Center for Research on College-Workforce Transitions. </a:t>
            </a:r>
          </a:p>
          <a:p>
            <a:r>
              <a:rPr lang="en-US" dirty="0"/>
              <a:t>Highlights many variables that need further research to inform understanding of internships.</a:t>
            </a:r>
          </a:p>
          <a:p>
            <a:r>
              <a:rPr lang="en-US" dirty="0"/>
              <a:t>Four skills reviewed by the NCSI were: communication, problem-solving, supervising others, and teamwork.</a:t>
            </a:r>
          </a:p>
          <a:p>
            <a:r>
              <a:rPr lang="en-US" dirty="0"/>
              <a:t>While the pilot has many takeaways, a takeaway for this study was that 1 in 4 students reported an internship experience that was less than satisfactory  (Hora, Colston, Chen, &amp; Pasqualone, 2021).</a:t>
            </a:r>
          </a:p>
          <a:p>
            <a:pPr marL="0" indent="0">
              <a:buNone/>
            </a:pPr>
            <a:endParaRPr lang="en-US" dirty="0"/>
          </a:p>
          <a:p>
            <a:endParaRPr lang="en-US" dirty="0"/>
          </a:p>
        </p:txBody>
      </p:sp>
    </p:spTree>
    <p:extLst>
      <p:ext uri="{BB962C8B-B14F-4D97-AF65-F5344CB8AC3E}">
        <p14:creationId xmlns:p14="http://schemas.microsoft.com/office/powerpoint/2010/main" val="310798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667425" y="1122534"/>
            <a:ext cx="9603275" cy="1049235"/>
          </a:xfrm>
        </p:spPr>
        <p:txBody>
          <a:bodyPr>
            <a:normAutofit fontScale="90000"/>
          </a:bodyPr>
          <a:lstStyle/>
          <a:p>
            <a:r>
              <a:rPr lang="en-US" dirty="0"/>
              <a:t>Internships as part of the Value Proposition</a:t>
            </a:r>
            <a:br>
              <a:rPr lang="en-US" dirty="0"/>
            </a:br>
            <a:br>
              <a:rPr lang="en-US" dirty="0"/>
            </a:br>
            <a:endParaRPr lang="en-US" dirty="0"/>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095101" y="1781712"/>
            <a:ext cx="9603275" cy="3294576"/>
          </a:xfrm>
        </p:spPr>
        <p:txBody>
          <a:bodyPr>
            <a:normAutofit fontScale="92500"/>
          </a:bodyPr>
          <a:lstStyle/>
          <a:p>
            <a:r>
              <a:rPr lang="en-US" dirty="0"/>
              <a:t>High Impact Practice – assorted Kuh and Kuh et al. research</a:t>
            </a:r>
          </a:p>
          <a:p>
            <a:r>
              <a:rPr lang="en-US" dirty="0"/>
              <a:t>Themes of accessing an internship, program factors, and institutional design are being studied to determine how institutions provide an equitable experience to every student who engages with an internship program  (Hora &amp; Chen, 2020)</a:t>
            </a:r>
          </a:p>
          <a:p>
            <a:r>
              <a:rPr lang="en-US" dirty="0"/>
              <a:t>Some benefits related to the student experience are: greater insight about the industry, clarity on personnel and career goals, and the possibility for advancement in the company after the internship experience (Coco, 2000)</a:t>
            </a:r>
          </a:p>
        </p:txBody>
      </p:sp>
    </p:spTree>
    <p:extLst>
      <p:ext uri="{BB962C8B-B14F-4D97-AF65-F5344CB8AC3E}">
        <p14:creationId xmlns:p14="http://schemas.microsoft.com/office/powerpoint/2010/main" val="414134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85041" y="1292772"/>
            <a:ext cx="9821917" cy="4272455"/>
          </a:xfrm>
        </p:spPr>
        <p:txBody>
          <a:bodyPr>
            <a:noAutofit/>
          </a:bodyPr>
          <a:lstStyle/>
          <a:p>
            <a:pPr algn="ctr"/>
            <a:r>
              <a:rPr lang="en-US" dirty="0"/>
              <a:t>Internships are part of a critical phase in students’ psychological and professional development. Understanding how they are interpreting these experiences can provide valuable information for appropriate, positive, and effective program creation.</a:t>
            </a:r>
            <a:br>
              <a:rPr lang="en-US" sz="3600" dirty="0"/>
            </a:br>
            <a:br>
              <a:rPr lang="en-US" sz="3600" dirty="0"/>
            </a:br>
            <a:r>
              <a:rPr lang="en-US" sz="2400" dirty="0"/>
              <a:t>Center for Research on College-Workforce Transitions, 2019, p. 3</a:t>
            </a:r>
            <a:endParaRPr lang="en-US" sz="3600" dirty="0"/>
          </a:p>
        </p:txBody>
      </p:sp>
    </p:spTree>
    <p:extLst>
      <p:ext uri="{BB962C8B-B14F-4D97-AF65-F5344CB8AC3E}">
        <p14:creationId xmlns:p14="http://schemas.microsoft.com/office/powerpoint/2010/main" val="303987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693105" y="1067088"/>
            <a:ext cx="10731251" cy="1049235"/>
          </a:xfrm>
        </p:spPr>
        <p:txBody>
          <a:bodyPr>
            <a:normAutofit fontScale="90000"/>
          </a:bodyPr>
          <a:lstStyle/>
          <a:p>
            <a:r>
              <a:rPr lang="en-US" dirty="0"/>
              <a:t>Graduate Preparedness and Competency Development</a:t>
            </a:r>
            <a:br>
              <a:rPr lang="en-US" dirty="0"/>
            </a:br>
            <a:endParaRPr lang="en-US" dirty="0"/>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2029859" y="2637282"/>
            <a:ext cx="7933948" cy="1868216"/>
          </a:xfrm>
        </p:spPr>
        <p:txBody>
          <a:bodyPr>
            <a:normAutofit/>
          </a:bodyPr>
          <a:lstStyle/>
          <a:p>
            <a:r>
              <a:rPr lang="en-US" sz="2400" dirty="0"/>
              <a:t>Communication </a:t>
            </a:r>
          </a:p>
          <a:p>
            <a:r>
              <a:rPr lang="en-US" sz="2400" dirty="0"/>
              <a:t>Critical Thinking</a:t>
            </a:r>
          </a:p>
          <a:p>
            <a:r>
              <a:rPr lang="en-US" sz="2400" dirty="0"/>
              <a:t>Professionalism </a:t>
            </a:r>
          </a:p>
        </p:txBody>
      </p:sp>
      <p:graphicFrame>
        <p:nvGraphicFramePr>
          <p:cNvPr id="4" name="Diagram 3">
            <a:extLst>
              <a:ext uri="{FF2B5EF4-FFF2-40B4-BE49-F238E27FC236}">
                <a16:creationId xmlns:a16="http://schemas.microsoft.com/office/drawing/2014/main" id="{BABA121A-0C47-1B2C-7FDD-2318241F40A9}"/>
              </a:ext>
            </a:extLst>
          </p:cNvPr>
          <p:cNvGraphicFramePr/>
          <p:nvPr>
            <p:extLst>
              <p:ext uri="{D42A27DB-BD31-4B8C-83A1-F6EECF244321}">
                <p14:modId xmlns:p14="http://schemas.microsoft.com/office/powerpoint/2010/main" val="4284779869"/>
              </p:ext>
            </p:extLst>
          </p:nvPr>
        </p:nvGraphicFramePr>
        <p:xfrm>
          <a:off x="6880005" y="2345166"/>
          <a:ext cx="5037186" cy="3795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1">
            <a:extLst>
              <a:ext uri="{FF2B5EF4-FFF2-40B4-BE49-F238E27FC236}">
                <a16:creationId xmlns:a16="http://schemas.microsoft.com/office/drawing/2014/main" id="{C487A628-B56B-F70D-37AB-A6A2E28366E9}"/>
              </a:ext>
            </a:extLst>
          </p:cNvPr>
          <p:cNvSpPr txBox="1"/>
          <p:nvPr/>
        </p:nvSpPr>
        <p:spPr>
          <a:xfrm>
            <a:off x="8590464" y="1939976"/>
            <a:ext cx="170591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 Internship</a:t>
            </a:r>
          </a:p>
        </p:txBody>
      </p:sp>
    </p:spTree>
    <p:extLst>
      <p:ext uri="{BB962C8B-B14F-4D97-AF65-F5344CB8AC3E}">
        <p14:creationId xmlns:p14="http://schemas.microsoft.com/office/powerpoint/2010/main" val="415669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p:txBody>
          <a:bodyPr/>
          <a:lstStyle/>
          <a:p>
            <a:r>
              <a:rPr lang="en-US" dirty="0"/>
              <a:t>Methodology </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30270" y="1645826"/>
            <a:ext cx="9603275" cy="4258850"/>
          </a:xfrm>
        </p:spPr>
        <p:txBody>
          <a:bodyPr>
            <a:normAutofit/>
          </a:bodyPr>
          <a:lstStyle/>
          <a:p>
            <a:pPr marL="0" indent="0">
              <a:buNone/>
            </a:pPr>
            <a:r>
              <a:rPr lang="en-US" sz="2400" b="1" i="1" dirty="0"/>
              <a:t>Descriptive Qualitative Single Case Study</a:t>
            </a:r>
          </a:p>
          <a:p>
            <a:r>
              <a:rPr lang="en-US" dirty="0"/>
              <a:t>A qualitative research method allows the researcher to understand the meaning of the experience for those involved (Creswell, 2007).</a:t>
            </a:r>
          </a:p>
          <a:p>
            <a:pPr marL="0" indent="0">
              <a:buNone/>
            </a:pPr>
            <a:endParaRPr lang="en-US" dirty="0"/>
          </a:p>
          <a:p>
            <a:r>
              <a:rPr lang="en-US" dirty="0"/>
              <a:t>A case study is “an empirical inquiry that investigates a contemporary phenomenon (the ‘case’) in depth and within its real-world context, especially when the boundaries between phenomenon and context may not be clearly evident.” (Yin, 2014, p. 16).</a:t>
            </a:r>
          </a:p>
        </p:txBody>
      </p:sp>
    </p:spTree>
    <p:extLst>
      <p:ext uri="{BB962C8B-B14F-4D97-AF65-F5344CB8AC3E}">
        <p14:creationId xmlns:p14="http://schemas.microsoft.com/office/powerpoint/2010/main" val="18499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30270" y="953324"/>
            <a:ext cx="9603275" cy="684407"/>
          </a:xfrm>
        </p:spPr>
        <p:txBody>
          <a:bodyPr>
            <a:normAutofit/>
          </a:bodyPr>
          <a:lstStyle/>
          <a:p>
            <a:r>
              <a:rPr lang="en-US" dirty="0"/>
              <a:t>Our Founding and DelVal Today</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30270" y="1677462"/>
            <a:ext cx="7099331" cy="3633148"/>
          </a:xfrm>
        </p:spPr>
        <p:txBody>
          <a:bodyPr>
            <a:normAutofit fontScale="92500"/>
          </a:bodyPr>
          <a:lstStyle/>
          <a:p>
            <a:pPr fontAlgn="base">
              <a:lnSpc>
                <a:spcPct val="110000"/>
              </a:lnSpc>
            </a:pPr>
            <a:r>
              <a:rPr lang="en-US" dirty="0"/>
              <a:t>The National Farm School founder by Rabbi Joseph Krauskopf</a:t>
            </a:r>
          </a:p>
          <a:p>
            <a:pPr lvl="1" fontAlgn="base">
              <a:lnSpc>
                <a:spcPct val="110000"/>
              </a:lnSpc>
            </a:pPr>
            <a:r>
              <a:rPr lang="en-US" sz="2000" dirty="0"/>
              <a:t>a 100-acre farm in Doylestown, PA, a small classroom building, two faculty and six students</a:t>
            </a:r>
          </a:p>
          <a:p>
            <a:pPr fontAlgn="base">
              <a:lnSpc>
                <a:spcPct val="110000"/>
              </a:lnSpc>
            </a:pPr>
            <a:r>
              <a:rPr lang="en-US" dirty="0"/>
              <a:t>Krauskopf spent time with Leo Tolstoy, who advised him to return to America and “lead the tens of thousands from your congested cities to your idle, fertile lands…”</a:t>
            </a:r>
          </a:p>
          <a:p>
            <a:pPr fontAlgn="base">
              <a:lnSpc>
                <a:spcPct val="110000"/>
              </a:lnSpc>
            </a:pPr>
            <a:r>
              <a:rPr lang="en-US" dirty="0"/>
              <a:t>Delaware Valley University </a:t>
            </a:r>
          </a:p>
          <a:p>
            <a:pPr lvl="1" fontAlgn="base">
              <a:lnSpc>
                <a:spcPct val="110000"/>
              </a:lnSpc>
            </a:pPr>
            <a:r>
              <a:rPr lang="en-US" sz="2000" dirty="0"/>
              <a:t>Small, private university with approximately 1,600 undergraduates and 1,100 acres of land. </a:t>
            </a:r>
          </a:p>
        </p:txBody>
      </p:sp>
      <p:pic>
        <p:nvPicPr>
          <p:cNvPr id="2050" name="Picture 2">
            <a:extLst>
              <a:ext uri="{FF2B5EF4-FFF2-40B4-BE49-F238E27FC236}">
                <a16:creationId xmlns:a16="http://schemas.microsoft.com/office/drawing/2014/main" id="{2C636DE3-7ED8-0C5A-7D7C-9D69B5AC5C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19454" y="1677462"/>
            <a:ext cx="2660641" cy="3299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A55948-FD4D-9352-014E-021C8A6DCE4B}"/>
              </a:ext>
            </a:extLst>
          </p:cNvPr>
          <p:cNvSpPr txBox="1"/>
          <p:nvPr/>
        </p:nvSpPr>
        <p:spPr>
          <a:xfrm>
            <a:off x="8952545" y="5125944"/>
            <a:ext cx="1994457" cy="369332"/>
          </a:xfrm>
          <a:prstGeom prst="rect">
            <a:avLst/>
          </a:prstGeom>
          <a:noFill/>
        </p:spPr>
        <p:txBody>
          <a:bodyPr wrap="none" rtlCol="0">
            <a:spAutoFit/>
          </a:bodyPr>
          <a:lstStyle/>
          <a:p>
            <a:r>
              <a:rPr lang="en-US" dirty="0"/>
              <a:t>Rabbi Krauskopf</a:t>
            </a:r>
          </a:p>
        </p:txBody>
      </p:sp>
    </p:spTree>
    <p:extLst>
      <p:ext uri="{BB962C8B-B14F-4D97-AF65-F5344CB8AC3E}">
        <p14:creationId xmlns:p14="http://schemas.microsoft.com/office/powerpoint/2010/main" val="223340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30270" y="953324"/>
            <a:ext cx="10490780" cy="1049235"/>
          </a:xfrm>
        </p:spPr>
        <p:txBody>
          <a:bodyPr/>
          <a:lstStyle/>
          <a:p>
            <a:r>
              <a:rPr lang="en-US" dirty="0"/>
              <a:t>Methodology</a:t>
            </a:r>
            <a:r>
              <a:rPr lang="en-US" sz="2400" b="1" dirty="0"/>
              <a:t> </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30270" y="1717544"/>
            <a:ext cx="10486766" cy="4258850"/>
          </a:xfrm>
        </p:spPr>
        <p:txBody>
          <a:bodyPr>
            <a:normAutofit lnSpcReduction="10000"/>
          </a:bodyPr>
          <a:lstStyle/>
          <a:p>
            <a:pPr marL="0" indent="0">
              <a:buNone/>
            </a:pPr>
            <a:r>
              <a:rPr lang="en-US" b="1" i="1" dirty="0"/>
              <a:t>Subjects for Artefact Review:</a:t>
            </a:r>
            <a:endParaRPr lang="en-US" dirty="0"/>
          </a:p>
          <a:p>
            <a:r>
              <a:rPr lang="en-US" dirty="0">
                <a:ea typeface="+mn-lt"/>
                <a:cs typeface="+mn-lt"/>
              </a:rPr>
              <a:t>Students:</a:t>
            </a:r>
          </a:p>
          <a:p>
            <a:pPr lvl="1"/>
            <a:r>
              <a:rPr lang="en-US" dirty="0">
                <a:ea typeface="+mn-lt"/>
                <a:cs typeface="+mn-lt"/>
              </a:rPr>
              <a:t>112 sets of student learning objectives (448 individual learning objectives)</a:t>
            </a:r>
            <a:endParaRPr lang="en-US" dirty="0"/>
          </a:p>
          <a:p>
            <a:pPr lvl="1"/>
            <a:r>
              <a:rPr lang="en-US" dirty="0">
                <a:ea typeface="+mn-lt"/>
                <a:cs typeface="+mn-lt"/>
              </a:rPr>
              <a:t>103 student self-evaluations included qualitative feedback</a:t>
            </a:r>
            <a:endParaRPr lang="en-US" dirty="0"/>
          </a:p>
          <a:p>
            <a:r>
              <a:rPr lang="en-US" dirty="0"/>
              <a:t>Site Supervisors:</a:t>
            </a:r>
          </a:p>
          <a:p>
            <a:pPr lvl="1"/>
            <a:r>
              <a:rPr lang="en-US" dirty="0">
                <a:ea typeface="+mn-lt"/>
                <a:cs typeface="+mn-lt"/>
              </a:rPr>
              <a:t>102 responded to both a Likert scale and qualitative feedback; 10 site supervisors submitted only the Likert scale</a:t>
            </a:r>
            <a:endParaRPr lang="en-US" dirty="0"/>
          </a:p>
          <a:p>
            <a:pPr marL="0" indent="0">
              <a:buNone/>
            </a:pPr>
            <a:r>
              <a:rPr lang="en-US" b="1" i="1" dirty="0"/>
              <a:t>Participants for Interviews</a:t>
            </a:r>
          </a:p>
          <a:p>
            <a:r>
              <a:rPr lang="en-US" dirty="0"/>
              <a:t>15 consented to be interviewed; of that 11 scheduled an interview; of those, 10 participated in an interview </a:t>
            </a:r>
            <a:endParaRPr lang="en-US" i="1" dirty="0"/>
          </a:p>
        </p:txBody>
      </p:sp>
    </p:spTree>
    <p:extLst>
      <p:ext uri="{BB962C8B-B14F-4D97-AF65-F5344CB8AC3E}">
        <p14:creationId xmlns:p14="http://schemas.microsoft.com/office/powerpoint/2010/main" val="370186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p:txBody>
          <a:bodyPr/>
          <a:lstStyle/>
          <a:p>
            <a:r>
              <a:rPr lang="en-US" dirty="0"/>
              <a:t>Methodology </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30270" y="1645826"/>
            <a:ext cx="9603275" cy="4258850"/>
          </a:xfrm>
        </p:spPr>
        <p:txBody>
          <a:bodyPr>
            <a:normAutofit/>
          </a:bodyPr>
          <a:lstStyle/>
          <a:p>
            <a:pPr marL="0" indent="0">
              <a:buNone/>
            </a:pPr>
            <a:r>
              <a:rPr lang="en-US" b="1" dirty="0"/>
              <a:t>Data Analysis</a:t>
            </a:r>
          </a:p>
          <a:p>
            <a:r>
              <a:rPr lang="en-US" dirty="0"/>
              <a:t>Descriptive Statistics </a:t>
            </a:r>
          </a:p>
          <a:p>
            <a:pPr lvl="1"/>
            <a:r>
              <a:rPr lang="en-US" dirty="0"/>
              <a:t>Likert Scale Questions from the </a:t>
            </a:r>
            <a:r>
              <a:rPr lang="en-US" dirty="0">
                <a:ea typeface="+mn-lt"/>
                <a:cs typeface="+mn-lt"/>
              </a:rPr>
              <a:t>Site Supervisor Evaluation Data and </a:t>
            </a:r>
            <a:r>
              <a:rPr lang="en-US" dirty="0"/>
              <a:t>Student Self-Evaluation Data</a:t>
            </a:r>
          </a:p>
          <a:p>
            <a:r>
              <a:rPr lang="en-US" dirty="0"/>
              <a:t>Qualitative Data</a:t>
            </a:r>
          </a:p>
          <a:p>
            <a:pPr lvl="1"/>
            <a:r>
              <a:rPr lang="en-US" dirty="0">
                <a:ea typeface="+mn-lt"/>
                <a:cs typeface="+mn-lt"/>
              </a:rPr>
              <a:t>Course Syllabus </a:t>
            </a:r>
          </a:p>
          <a:p>
            <a:pPr lvl="1"/>
            <a:r>
              <a:rPr lang="en-US" dirty="0">
                <a:ea typeface="+mn-lt"/>
                <a:cs typeface="+mn-lt"/>
              </a:rPr>
              <a:t>Site Supervisor Evaluation Data</a:t>
            </a:r>
            <a:endParaRPr lang="en-US" dirty="0"/>
          </a:p>
          <a:p>
            <a:pPr lvl="1"/>
            <a:r>
              <a:rPr lang="en-US" dirty="0">
                <a:ea typeface="+mn-lt"/>
                <a:cs typeface="+mn-lt"/>
              </a:rPr>
              <a:t>Studeny Learning Objectives Data </a:t>
            </a:r>
            <a:endParaRPr lang="en-US" dirty="0"/>
          </a:p>
          <a:p>
            <a:pPr lvl="1"/>
            <a:r>
              <a:rPr lang="en-US" dirty="0"/>
              <a:t>Student Self-Evaluation Data </a:t>
            </a:r>
          </a:p>
          <a:p>
            <a:pPr lvl="1"/>
            <a:r>
              <a:rPr lang="en-US" dirty="0"/>
              <a:t>Interview Transcript Data</a:t>
            </a:r>
          </a:p>
        </p:txBody>
      </p:sp>
      <p:sp>
        <p:nvSpPr>
          <p:cNvPr id="4" name="TextBox 3">
            <a:extLst>
              <a:ext uri="{FF2B5EF4-FFF2-40B4-BE49-F238E27FC236}">
                <a16:creationId xmlns:a16="http://schemas.microsoft.com/office/drawing/2014/main" id="{D31B5BDE-8F7B-BEED-1BD4-7F3F8131CF3D}"/>
              </a:ext>
            </a:extLst>
          </p:cNvPr>
          <p:cNvSpPr txBox="1"/>
          <p:nvPr/>
        </p:nvSpPr>
        <p:spPr>
          <a:xfrm>
            <a:off x="6989378" y="3429000"/>
            <a:ext cx="3990974" cy="24249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Coding Themes: </a:t>
            </a:r>
            <a:endParaRPr lang="en-US" dirty="0"/>
          </a:p>
          <a:p>
            <a:pPr marL="285750" indent="-285750">
              <a:lnSpc>
                <a:spcPct val="150000"/>
              </a:lnSpc>
              <a:buFont typeface="Arial"/>
              <a:buChar char="•"/>
            </a:pPr>
            <a:r>
              <a:rPr lang="en-US" dirty="0">
                <a:ea typeface="+mn-lt"/>
                <a:cs typeface="+mn-lt"/>
              </a:rPr>
              <a:t>Communication </a:t>
            </a:r>
            <a:endParaRPr lang="en-US" dirty="0"/>
          </a:p>
          <a:p>
            <a:pPr marL="285750" indent="-285750">
              <a:lnSpc>
                <a:spcPct val="150000"/>
              </a:lnSpc>
              <a:buFont typeface="Arial"/>
              <a:buChar char="•"/>
            </a:pPr>
            <a:r>
              <a:rPr lang="en-US" dirty="0">
                <a:ea typeface="+mn-lt"/>
                <a:cs typeface="+mn-lt"/>
              </a:rPr>
              <a:t>Critical Thinking</a:t>
            </a:r>
          </a:p>
          <a:p>
            <a:pPr marL="285750" indent="-285750">
              <a:lnSpc>
                <a:spcPct val="150000"/>
              </a:lnSpc>
              <a:buFont typeface="Arial"/>
              <a:buChar char="•"/>
            </a:pPr>
            <a:r>
              <a:rPr lang="en-US" dirty="0">
                <a:ea typeface="+mn-lt"/>
                <a:cs typeface="+mn-lt"/>
              </a:rPr>
              <a:t>Professionalism</a:t>
            </a:r>
          </a:p>
          <a:p>
            <a:pPr marL="285750" indent="-285750">
              <a:lnSpc>
                <a:spcPct val="150000"/>
              </a:lnSpc>
              <a:buFont typeface="Arial"/>
              <a:buChar char="•"/>
            </a:pPr>
            <a:r>
              <a:rPr lang="en-US" dirty="0">
                <a:ea typeface="+mn-lt"/>
                <a:cs typeface="+mn-lt"/>
              </a:rPr>
              <a:t>Experiential Learning</a:t>
            </a:r>
          </a:p>
          <a:p>
            <a:pPr marL="285750" indent="-285750">
              <a:lnSpc>
                <a:spcPct val="150000"/>
              </a:lnSpc>
              <a:buFont typeface="Arial"/>
              <a:buChar char="•"/>
            </a:pPr>
            <a:r>
              <a:rPr lang="en-US" dirty="0">
                <a:ea typeface="+mn-lt"/>
                <a:cs typeface="+mn-lt"/>
              </a:rPr>
              <a:t>Internship Experience</a:t>
            </a:r>
            <a:endParaRPr lang="en-US" dirty="0"/>
          </a:p>
        </p:txBody>
      </p:sp>
    </p:spTree>
    <p:extLst>
      <p:ext uri="{BB962C8B-B14F-4D97-AF65-F5344CB8AC3E}">
        <p14:creationId xmlns:p14="http://schemas.microsoft.com/office/powerpoint/2010/main" val="47288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30270" y="953324"/>
            <a:ext cx="9603275" cy="618930"/>
          </a:xfrm>
        </p:spPr>
        <p:txBody>
          <a:bodyPr>
            <a:normAutofit/>
          </a:bodyPr>
          <a:lstStyle/>
          <a:p>
            <a:r>
              <a:rPr lang="en-US" dirty="0"/>
              <a:t>Results</a:t>
            </a:r>
          </a:p>
        </p:txBody>
      </p:sp>
      <p:sp>
        <p:nvSpPr>
          <p:cNvPr id="4" name="Content Placeholder 2">
            <a:extLst>
              <a:ext uri="{FF2B5EF4-FFF2-40B4-BE49-F238E27FC236}">
                <a16:creationId xmlns:a16="http://schemas.microsoft.com/office/drawing/2014/main" id="{2A5153F2-FBFC-C291-E391-E151966E5DB7}"/>
              </a:ext>
            </a:extLst>
          </p:cNvPr>
          <p:cNvSpPr>
            <a:spLocks noGrp="1"/>
          </p:cNvSpPr>
          <p:nvPr>
            <p:ph idx="1"/>
          </p:nvPr>
        </p:nvSpPr>
        <p:spPr>
          <a:xfrm>
            <a:off x="1432444" y="1711514"/>
            <a:ext cx="10049963" cy="3969817"/>
          </a:xfrm>
        </p:spPr>
        <p:txBody>
          <a:bodyPr>
            <a:normAutofit/>
          </a:bodyPr>
          <a:lstStyle/>
          <a:p>
            <a:pPr marL="0" indent="0">
              <a:buNone/>
            </a:pPr>
            <a:r>
              <a:rPr lang="en-US" dirty="0">
                <a:ea typeface="+mn-lt"/>
                <a:cs typeface="+mn-lt"/>
              </a:rPr>
              <a:t>Without this program, I might not have sought out an internship before graduation, but it was a very fun experience and taught me so much so I am grateful that the program gave me that first push and guided me through what to look for and take from an experience. The hands-on experience and forcing the students to get involved in the field early was very helpful. (Subject 103)</a:t>
            </a:r>
          </a:p>
          <a:p>
            <a:pPr marL="0" indent="0">
              <a:buNone/>
            </a:pPr>
            <a:endParaRPr lang="en-US" dirty="0">
              <a:ea typeface="+mn-lt"/>
              <a:cs typeface="+mn-lt"/>
            </a:endParaRPr>
          </a:p>
          <a:p>
            <a:pPr marL="0" indent="0">
              <a:buNone/>
            </a:pPr>
            <a:r>
              <a:rPr lang="en-US" dirty="0">
                <a:ea typeface="+mn-lt"/>
                <a:cs typeface="+mn-lt"/>
              </a:rPr>
              <a:t>The course itself didn't feel like it benefited me at all. </a:t>
            </a:r>
            <a:r>
              <a:rPr lang="en-US" i="1" dirty="0">
                <a:ea typeface="+mn-lt"/>
                <a:cs typeface="+mn-lt"/>
              </a:rPr>
              <a:t>I'm not planning on reflecting at my job in the future or setting goals for myself.</a:t>
            </a:r>
            <a:r>
              <a:rPr lang="en-US" dirty="0">
                <a:ea typeface="+mn-lt"/>
                <a:cs typeface="+mn-lt"/>
              </a:rPr>
              <a:t> It added pressure to my internship, and it took some of the joy away from it. (Subject 4) </a:t>
            </a:r>
            <a:endParaRPr lang="en-US" dirty="0"/>
          </a:p>
        </p:txBody>
      </p:sp>
    </p:spTree>
    <p:extLst>
      <p:ext uri="{BB962C8B-B14F-4D97-AF65-F5344CB8AC3E}">
        <p14:creationId xmlns:p14="http://schemas.microsoft.com/office/powerpoint/2010/main" val="256813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049867" y="845748"/>
            <a:ext cx="9603275" cy="1049235"/>
          </a:xfrm>
        </p:spPr>
        <p:txBody>
          <a:bodyPr/>
          <a:lstStyle/>
          <a:p>
            <a:r>
              <a:rPr lang="en-US" dirty="0"/>
              <a:t>Additional Noteworthy Findings</a:t>
            </a:r>
          </a:p>
        </p:txBody>
      </p:sp>
      <p:sp>
        <p:nvSpPr>
          <p:cNvPr id="3" name="TextBox 2">
            <a:extLst>
              <a:ext uri="{FF2B5EF4-FFF2-40B4-BE49-F238E27FC236}">
                <a16:creationId xmlns:a16="http://schemas.microsoft.com/office/drawing/2014/main" id="{9BFECB59-0E74-E463-F37A-BC9B3FA27E3F}"/>
              </a:ext>
            </a:extLst>
          </p:cNvPr>
          <p:cNvSpPr txBox="1"/>
          <p:nvPr/>
        </p:nvSpPr>
        <p:spPr>
          <a:xfrm>
            <a:off x="1196622" y="1894982"/>
            <a:ext cx="10295467" cy="36548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Artefact date and interviewee transcript data provided extensive examples of other competencies and technical skills addressed based on participation in the academic internship.</a:t>
            </a:r>
          </a:p>
          <a:p>
            <a:endParaRPr lang="en-US" sz="1100" dirty="0"/>
          </a:p>
          <a:p>
            <a:pPr marL="285750" indent="-285750">
              <a:buFont typeface="Arial"/>
              <a:buChar char="•"/>
            </a:pPr>
            <a:r>
              <a:rPr lang="en-US" sz="2000" u="sng" dirty="0"/>
              <a:t>Site Supervisor Evaluation: </a:t>
            </a:r>
            <a:r>
              <a:rPr lang="en-US" sz="2000" dirty="0">
                <a:ea typeface="+mn-lt"/>
                <a:cs typeface="+mn-lt"/>
              </a:rPr>
              <a:t>Despite the broad spectrum of work she completed, (Student) was quick to pick up and improve upon laborious tasks and advanced tasks in the laboratory. (Subject 62)</a:t>
            </a:r>
          </a:p>
          <a:p>
            <a:endParaRPr lang="en-US" sz="2000" dirty="0"/>
          </a:p>
          <a:p>
            <a:endParaRPr lang="en-US" sz="1050" dirty="0">
              <a:ea typeface="+mn-lt"/>
              <a:cs typeface="+mn-lt"/>
            </a:endParaRPr>
          </a:p>
          <a:p>
            <a:pPr marL="285750" indent="-285750">
              <a:buFont typeface="Arial"/>
              <a:buChar char="•"/>
            </a:pPr>
            <a:r>
              <a:rPr lang="en-US" sz="2000" u="sng" dirty="0"/>
              <a:t>Student Learning Objective: </a:t>
            </a:r>
            <a:r>
              <a:rPr lang="en-US" sz="2000" dirty="0">
                <a:ea typeface="+mn-lt"/>
                <a:cs typeface="+mn-lt"/>
              </a:rPr>
              <a:t>Develop hands on experience in evaluating / observing psycho-social and mental health needs of children in a community-based setting. (Subject 71) </a:t>
            </a:r>
          </a:p>
          <a:p>
            <a:endParaRPr lang="en-US" sz="1000" u="sng" dirty="0"/>
          </a:p>
        </p:txBody>
      </p:sp>
    </p:spTree>
    <p:extLst>
      <p:ext uri="{BB962C8B-B14F-4D97-AF65-F5344CB8AC3E}">
        <p14:creationId xmlns:p14="http://schemas.microsoft.com/office/powerpoint/2010/main" val="34840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070505" y="845748"/>
            <a:ext cx="9603275" cy="740319"/>
          </a:xfrm>
        </p:spPr>
        <p:txBody>
          <a:bodyPr/>
          <a:lstStyle/>
          <a:p>
            <a:r>
              <a:rPr lang="en-US" dirty="0"/>
              <a:t>Additional Noteworthy Findings</a:t>
            </a:r>
          </a:p>
        </p:txBody>
      </p:sp>
      <p:sp>
        <p:nvSpPr>
          <p:cNvPr id="3" name="TextBox 2">
            <a:extLst>
              <a:ext uri="{FF2B5EF4-FFF2-40B4-BE49-F238E27FC236}">
                <a16:creationId xmlns:a16="http://schemas.microsoft.com/office/drawing/2014/main" id="{9BFECB59-0E74-E463-F37A-BC9B3FA27E3F}"/>
              </a:ext>
            </a:extLst>
          </p:cNvPr>
          <p:cNvSpPr txBox="1"/>
          <p:nvPr/>
        </p:nvSpPr>
        <p:spPr>
          <a:xfrm>
            <a:off x="1174043" y="1486281"/>
            <a:ext cx="1049866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Artefact date and interviewee transcript data provided extensive examples of other competencies and technical skills addressed based on participation in the academic internship.</a:t>
            </a:r>
          </a:p>
          <a:p>
            <a:endParaRPr lang="en-US" sz="2000" u="sng" dirty="0"/>
          </a:p>
          <a:p>
            <a:pPr marL="285750" indent="-285750">
              <a:buFont typeface="Arial"/>
              <a:buChar char="•"/>
            </a:pPr>
            <a:r>
              <a:rPr lang="en-US" sz="2000" u="sng" dirty="0"/>
              <a:t>Student Self-Evaluation:</a:t>
            </a:r>
            <a:r>
              <a:rPr lang="en-US" sz="2000" dirty="0"/>
              <a:t> </a:t>
            </a:r>
            <a:r>
              <a:rPr lang="en-US" sz="2000" dirty="0">
                <a:ea typeface="+mn-lt"/>
                <a:cs typeface="+mn-lt"/>
              </a:rPr>
              <a:t>Overall I have developed the basic programs used in the media field. I am now very familiar with Hootsuite and also InDesign. (Subject 35) </a:t>
            </a:r>
          </a:p>
          <a:p>
            <a:endParaRPr lang="en-US" sz="2000" u="sng" dirty="0"/>
          </a:p>
          <a:p>
            <a:pPr marL="285750" indent="-285750">
              <a:buFont typeface="Arial"/>
              <a:buChar char="•"/>
            </a:pPr>
            <a:r>
              <a:rPr lang="en-US" sz="2000" u="sng" dirty="0"/>
              <a:t>Interviewee Transcript:</a:t>
            </a:r>
            <a:r>
              <a:rPr lang="en-US" sz="2000" dirty="0"/>
              <a:t> </a:t>
            </a:r>
            <a:r>
              <a:rPr lang="en-US" sz="2000" dirty="0">
                <a:ea typeface="+mn-lt"/>
                <a:cs typeface="+mn-lt"/>
              </a:rPr>
              <a:t>Oh geez, what didn't I learn? So I learned how to sex birds by looking at feather tips. I learned about moisture loss in eggs. I learned about like the incubation rates. And we got to like dissect eggs. This is weird. But like the ones that didn't hatch, you got to like dissect them and look at why they didn't hatch. Learned about like the overall process. (Interviewee F) </a:t>
            </a:r>
            <a:endParaRPr lang="en-US" sz="2000" dirty="0"/>
          </a:p>
        </p:txBody>
      </p:sp>
    </p:spTree>
    <p:extLst>
      <p:ext uri="{BB962C8B-B14F-4D97-AF65-F5344CB8AC3E}">
        <p14:creationId xmlns:p14="http://schemas.microsoft.com/office/powerpoint/2010/main" val="133451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30270" y="953324"/>
            <a:ext cx="10598886" cy="886927"/>
          </a:xfrm>
        </p:spPr>
        <p:txBody>
          <a:bodyPr>
            <a:normAutofit fontScale="90000"/>
          </a:bodyPr>
          <a:lstStyle/>
          <a:p>
            <a:r>
              <a:rPr lang="en-US" dirty="0"/>
              <a:t>Discussion of the Results - Additional Noteworthy Findings </a:t>
            </a:r>
          </a:p>
        </p:txBody>
      </p:sp>
      <p:sp>
        <p:nvSpPr>
          <p:cNvPr id="3" name="TextBox 2">
            <a:extLst>
              <a:ext uri="{FF2B5EF4-FFF2-40B4-BE49-F238E27FC236}">
                <a16:creationId xmlns:a16="http://schemas.microsoft.com/office/drawing/2014/main" id="{C6B63335-8916-CABA-58CB-6F7752F77D2D}"/>
              </a:ext>
            </a:extLst>
          </p:cNvPr>
          <p:cNvSpPr txBox="1"/>
          <p:nvPr/>
        </p:nvSpPr>
        <p:spPr>
          <a:xfrm>
            <a:off x="1296736" y="2005263"/>
            <a:ext cx="988644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Additional findings highlighted the breadth of competencies and technical skills expressed by site supervisors and students. </a:t>
            </a:r>
          </a:p>
          <a:p>
            <a:endParaRPr lang="en-US" dirty="0">
              <a:ea typeface="+mn-lt"/>
              <a:cs typeface="+mn-lt"/>
            </a:endParaRPr>
          </a:p>
          <a:p>
            <a:r>
              <a:rPr lang="en-US" dirty="0">
                <a:ea typeface="+mn-lt"/>
                <a:cs typeface="+mn-lt"/>
              </a:rPr>
              <a:t>Academic internships are viewed as an opportunity for students to develop and expand on their existing skills and competencies while learning new skills and competencies. </a:t>
            </a:r>
          </a:p>
          <a:p>
            <a:endParaRPr lang="en-US" dirty="0">
              <a:ea typeface="+mn-lt"/>
              <a:cs typeface="+mn-lt"/>
            </a:endParaRPr>
          </a:p>
          <a:p>
            <a:r>
              <a:rPr lang="en-US" dirty="0">
                <a:ea typeface="+mn-lt"/>
                <a:cs typeface="+mn-lt"/>
              </a:rPr>
              <a:t>When coupled with the competencies of communication, critical thinking, and professionalism, the additional findings inform how academic internships serve higher education as an experiential learning opportunity. </a:t>
            </a:r>
            <a:endParaRPr lang="en-US" dirty="0"/>
          </a:p>
        </p:txBody>
      </p:sp>
    </p:spTree>
    <p:extLst>
      <p:ext uri="{BB962C8B-B14F-4D97-AF65-F5344CB8AC3E}">
        <p14:creationId xmlns:p14="http://schemas.microsoft.com/office/powerpoint/2010/main" val="120087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05286" y="953324"/>
            <a:ext cx="9603275" cy="544813"/>
          </a:xfrm>
        </p:spPr>
        <p:txBody>
          <a:bodyPr>
            <a:normAutofit/>
          </a:bodyPr>
          <a:lstStyle/>
          <a:p>
            <a:r>
              <a:rPr lang="en-US" dirty="0"/>
              <a:t>Relationship to Other Research</a:t>
            </a:r>
          </a:p>
        </p:txBody>
      </p:sp>
      <p:sp>
        <p:nvSpPr>
          <p:cNvPr id="3" name="TextBox 2">
            <a:extLst>
              <a:ext uri="{FF2B5EF4-FFF2-40B4-BE49-F238E27FC236}">
                <a16:creationId xmlns:a16="http://schemas.microsoft.com/office/drawing/2014/main" id="{859E20A6-2286-98AE-BA27-1363E3DC1A3D}"/>
              </a:ext>
            </a:extLst>
          </p:cNvPr>
          <p:cNvSpPr txBox="1"/>
          <p:nvPr/>
        </p:nvSpPr>
        <p:spPr>
          <a:xfrm>
            <a:off x="1264196" y="1631482"/>
            <a:ext cx="10129903"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t>Experiential Learning Theory: </a:t>
            </a:r>
            <a:r>
              <a:rPr lang="en-US" sz="1600" dirty="0"/>
              <a:t>Theory in practice</a:t>
            </a:r>
            <a:endParaRPr lang="en-US" sz="1600" b="1" i="1" dirty="0"/>
          </a:p>
          <a:p>
            <a:pPr marL="285750" indent="-285750">
              <a:buFont typeface="Arial"/>
              <a:buChar char="•"/>
            </a:pPr>
            <a:r>
              <a:rPr lang="en-US" sz="1600" dirty="0">
                <a:ea typeface="+mn-lt"/>
                <a:cs typeface="+mn-lt"/>
              </a:rPr>
              <a:t>Conceptualizing abstract learning into concrete experiences due to the academic internship.</a:t>
            </a:r>
          </a:p>
          <a:p>
            <a:pPr marL="285750" indent="-285750">
              <a:buFont typeface="Arial"/>
              <a:buChar char="•"/>
            </a:pPr>
            <a:r>
              <a:rPr lang="en-US" sz="1600" dirty="0">
                <a:ea typeface="+mn-lt"/>
                <a:cs typeface="+mn-lt"/>
              </a:rPr>
              <a:t>The application of theoretical classroom learning to concrete workplace experience. </a:t>
            </a:r>
          </a:p>
          <a:p>
            <a:pPr marL="285750" indent="-285750">
              <a:buFont typeface="Arial"/>
              <a:buChar char="•"/>
            </a:pPr>
            <a:r>
              <a:rPr lang="en-US" sz="1600" dirty="0">
                <a:ea typeface="+mn-lt"/>
                <a:cs typeface="+mn-lt"/>
              </a:rPr>
              <a:t>Students conclude the academic internship experience with new knowledge to take to their next experiential learning opportunity.</a:t>
            </a:r>
          </a:p>
          <a:p>
            <a:pPr marL="285750" indent="-285750">
              <a:buFont typeface="Arial"/>
              <a:buChar char="•"/>
            </a:pPr>
            <a:endParaRPr lang="en-US" sz="1600" dirty="0"/>
          </a:p>
          <a:p>
            <a:r>
              <a:rPr lang="en-US" b="1" i="1" dirty="0"/>
              <a:t>Developmental Stages of an Internship (DSI-2): </a:t>
            </a:r>
            <a:r>
              <a:rPr lang="en-US" sz="1600" dirty="0"/>
              <a:t>Support for the Anticipation Stage of DSI-2</a:t>
            </a:r>
          </a:p>
          <a:p>
            <a:pPr marL="285750" indent="-285750">
              <a:buFont typeface="Arial"/>
              <a:buChar char="•"/>
            </a:pPr>
            <a:r>
              <a:rPr lang="en-US" sz="1600" dirty="0">
                <a:ea typeface="+mn-lt"/>
                <a:cs typeface="+mn-lt"/>
              </a:rPr>
              <a:t>Ensuring students understand the programmatic and course requirements. </a:t>
            </a:r>
            <a:endParaRPr lang="en-US" sz="1600" dirty="0"/>
          </a:p>
          <a:p>
            <a:pPr marL="285750" indent="-285750">
              <a:buFont typeface="Arial"/>
              <a:buChar char="•"/>
            </a:pPr>
            <a:r>
              <a:rPr lang="en-US" sz="1600" dirty="0">
                <a:ea typeface="+mn-lt"/>
                <a:cs typeface="+mn-lt"/>
              </a:rPr>
              <a:t>Developing learning objectives that align with the three competencies or other pertinent competencies.</a:t>
            </a:r>
            <a:endParaRPr lang="en-US" sz="1600" dirty="0"/>
          </a:p>
          <a:p>
            <a:endParaRPr lang="en-US" dirty="0"/>
          </a:p>
          <a:p>
            <a:r>
              <a:rPr lang="en-US" b="1" i="1" dirty="0"/>
              <a:t>NACE Research: </a:t>
            </a:r>
            <a:r>
              <a:rPr lang="en-US" sz="1600" dirty="0">
                <a:ea typeface="+mn-lt"/>
                <a:cs typeface="+mn-lt"/>
              </a:rPr>
              <a:t>Data in this study differs from that of NACE</a:t>
            </a:r>
            <a:endParaRPr lang="en-US" dirty="0">
              <a:ea typeface="+mn-lt"/>
              <a:cs typeface="+mn-lt"/>
            </a:endParaRPr>
          </a:p>
          <a:p>
            <a:pPr marL="285750" indent="-285750">
              <a:buFont typeface="Arial"/>
              <a:buChar char="•"/>
            </a:pPr>
            <a:r>
              <a:rPr lang="en-US" sz="1600" dirty="0">
                <a:ea typeface="+mn-lt"/>
                <a:cs typeface="+mn-lt"/>
              </a:rPr>
              <a:t>Site supervisors identified students consistently employing communication, critical thinking, and professionalism competencies in the academic internship experience.</a:t>
            </a:r>
            <a:endParaRPr lang="en-US" dirty="0"/>
          </a:p>
          <a:p>
            <a:pPr marL="285750" indent="-285750">
              <a:buFont typeface="Arial"/>
              <a:buChar char="•"/>
            </a:pPr>
            <a:r>
              <a:rPr lang="en-US" sz="1600" dirty="0">
                <a:ea typeface="+mn-lt"/>
                <a:cs typeface="+mn-lt"/>
              </a:rPr>
              <a:t>Artefact data and interviewee comments showed evidence that students could articulate their learning from the experience related to communication, critical thinking, and professionalism.</a:t>
            </a:r>
            <a:endParaRPr lang="en-US" dirty="0">
              <a:ea typeface="+mn-lt"/>
              <a:cs typeface="+mn-lt"/>
            </a:endParaRPr>
          </a:p>
          <a:p>
            <a:endParaRPr lang="en-US" sz="1600" dirty="0"/>
          </a:p>
        </p:txBody>
      </p:sp>
    </p:spTree>
    <p:extLst>
      <p:ext uri="{BB962C8B-B14F-4D97-AF65-F5344CB8AC3E}">
        <p14:creationId xmlns:p14="http://schemas.microsoft.com/office/powerpoint/2010/main" val="10109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05286" y="953324"/>
            <a:ext cx="9603275" cy="544813"/>
          </a:xfrm>
        </p:spPr>
        <p:txBody>
          <a:bodyPr>
            <a:normAutofit/>
          </a:bodyPr>
          <a:lstStyle/>
          <a:p>
            <a:r>
              <a:rPr lang="en-US" dirty="0"/>
              <a:t>Relationship to Other Research</a:t>
            </a:r>
          </a:p>
        </p:txBody>
      </p:sp>
      <p:sp>
        <p:nvSpPr>
          <p:cNvPr id="3" name="TextBox 2">
            <a:extLst>
              <a:ext uri="{FF2B5EF4-FFF2-40B4-BE49-F238E27FC236}">
                <a16:creationId xmlns:a16="http://schemas.microsoft.com/office/drawing/2014/main" id="{859E20A6-2286-98AE-BA27-1363E3DC1A3D}"/>
              </a:ext>
            </a:extLst>
          </p:cNvPr>
          <p:cNvSpPr txBox="1"/>
          <p:nvPr/>
        </p:nvSpPr>
        <p:spPr>
          <a:xfrm>
            <a:off x="1105436" y="1717182"/>
            <a:ext cx="10591395"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t>Student Perspective and Voice:</a:t>
            </a:r>
            <a:r>
              <a:rPr lang="en-US" dirty="0"/>
              <a:t> </a:t>
            </a:r>
            <a:r>
              <a:rPr lang="en-US" sz="1600" dirty="0"/>
              <a:t>Understanding the student viewpoint</a:t>
            </a:r>
            <a:endParaRPr lang="en-US" dirty="0"/>
          </a:p>
          <a:p>
            <a:pPr marL="285750" indent="-285750">
              <a:buFont typeface="Arial"/>
              <a:buChar char="•"/>
            </a:pPr>
            <a:r>
              <a:rPr lang="en-US" sz="1600" dirty="0">
                <a:ea typeface="+mn-lt"/>
                <a:cs typeface="+mn-lt"/>
              </a:rPr>
              <a:t>Ensuring students see their classroom knowledge applied in the workplace is an essential feature of the academic internship. </a:t>
            </a:r>
          </a:p>
          <a:p>
            <a:endParaRPr lang="en-US" sz="1600" dirty="0">
              <a:ea typeface="+mn-lt"/>
              <a:cs typeface="+mn-lt"/>
            </a:endParaRPr>
          </a:p>
          <a:p>
            <a:r>
              <a:rPr lang="en-US" b="1" i="1" dirty="0">
                <a:ea typeface="+mn-lt"/>
                <a:cs typeface="+mn-lt"/>
              </a:rPr>
              <a:t>All Students in the Study completed an Internship:</a:t>
            </a:r>
            <a:r>
              <a:rPr lang="en-US" sz="1600" dirty="0">
                <a:ea typeface="+mn-lt"/>
                <a:cs typeface="+mn-lt"/>
              </a:rPr>
              <a:t> Single Case Study</a:t>
            </a:r>
          </a:p>
          <a:p>
            <a:pPr marL="285750" indent="-285750">
              <a:buFont typeface="Arial"/>
              <a:buChar char="•"/>
            </a:pPr>
            <a:r>
              <a:rPr lang="en-US" sz="1600" dirty="0">
                <a:ea typeface="+mn-lt"/>
                <a:cs typeface="+mn-lt"/>
              </a:rPr>
              <a:t>This addressed a key limitation in some prior research.</a:t>
            </a:r>
          </a:p>
          <a:p>
            <a:pPr marL="285750" indent="-285750">
              <a:buFont typeface="Arial"/>
              <a:buChar char="•"/>
            </a:pPr>
            <a:r>
              <a:rPr lang="en-US" sz="1600" dirty="0">
                <a:ea typeface="+mn-lt"/>
                <a:cs typeface="+mn-lt"/>
              </a:rPr>
              <a:t>Students from twenty-two different majors.</a:t>
            </a:r>
          </a:p>
          <a:p>
            <a:pPr marL="285750" indent="-285750">
              <a:buFont typeface="Arial"/>
              <a:buChar char="•"/>
            </a:pPr>
            <a:endParaRPr lang="en-US" sz="1600" dirty="0">
              <a:ea typeface="+mn-lt"/>
              <a:cs typeface="+mn-lt"/>
            </a:endParaRPr>
          </a:p>
          <a:p>
            <a:r>
              <a:rPr lang="en-US" b="1" i="1" dirty="0">
                <a:ea typeface="+mn-lt"/>
                <a:cs typeface="+mn-lt"/>
              </a:rPr>
              <a:t>Acquisition of Skills, Competencies and Knowledge:</a:t>
            </a:r>
            <a:r>
              <a:rPr lang="en-US" dirty="0">
                <a:ea typeface="+mn-lt"/>
                <a:cs typeface="+mn-lt"/>
              </a:rPr>
              <a:t> Defining the terms</a:t>
            </a:r>
          </a:p>
          <a:p>
            <a:pPr marL="285750" indent="-285750">
              <a:buFont typeface="Arial"/>
              <a:buChar char="•"/>
            </a:pPr>
            <a:r>
              <a:rPr lang="en-US" sz="1600" dirty="0"/>
              <a:t>Soft skills, T-Shaped Theory, Career Competencies, Technical Skills.</a:t>
            </a:r>
          </a:p>
          <a:p>
            <a:pPr marL="285750" indent="-285750">
              <a:buFont typeface="Arial"/>
              <a:buChar char="•"/>
            </a:pPr>
            <a:r>
              <a:rPr lang="en-US" sz="1600" dirty="0"/>
              <a:t>Added to prior research with a focus on communication, critical thinking, and professionalism.</a:t>
            </a:r>
          </a:p>
          <a:p>
            <a:pPr marL="285750" indent="-285750">
              <a:buFont typeface="Arial"/>
              <a:buChar char="•"/>
            </a:pPr>
            <a:r>
              <a:rPr lang="en-US" sz="1600" dirty="0"/>
              <a:t>Standardizing through NACE and </a:t>
            </a:r>
            <a:r>
              <a:rPr lang="en-US" sz="1600" dirty="0">
                <a:ea typeface="+mn-lt"/>
                <a:cs typeface="+mn-lt"/>
              </a:rPr>
              <a:t>the Center for Research on College-Workforce Transitions.</a:t>
            </a:r>
          </a:p>
          <a:p>
            <a:endParaRPr lang="en-US" b="1" i="1" dirty="0"/>
          </a:p>
        </p:txBody>
      </p:sp>
    </p:spTree>
    <p:extLst>
      <p:ext uri="{BB962C8B-B14F-4D97-AF65-F5344CB8AC3E}">
        <p14:creationId xmlns:p14="http://schemas.microsoft.com/office/powerpoint/2010/main" val="1643821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30270" y="953324"/>
            <a:ext cx="9603275" cy="583071"/>
          </a:xfrm>
        </p:spPr>
        <p:txBody>
          <a:bodyPr>
            <a:normAutofit/>
          </a:bodyPr>
          <a:lstStyle/>
          <a:p>
            <a:r>
              <a:rPr lang="en-US" dirty="0"/>
              <a:t>Conclusion</a:t>
            </a:r>
          </a:p>
        </p:txBody>
      </p:sp>
      <p:sp>
        <p:nvSpPr>
          <p:cNvPr id="3" name="TextBox 2">
            <a:extLst>
              <a:ext uri="{FF2B5EF4-FFF2-40B4-BE49-F238E27FC236}">
                <a16:creationId xmlns:a16="http://schemas.microsoft.com/office/drawing/2014/main" id="{C541EFE3-BAA1-DB0B-7499-159568E848F0}"/>
              </a:ext>
            </a:extLst>
          </p:cNvPr>
          <p:cNvSpPr txBox="1"/>
          <p:nvPr/>
        </p:nvSpPr>
        <p:spPr>
          <a:xfrm>
            <a:off x="1354404" y="1957685"/>
            <a:ext cx="1004546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research from this study provides one more piece to the complex puzzle that is the impact of academic internships in higher education. </a:t>
            </a:r>
          </a:p>
          <a:p>
            <a:endParaRPr lang="en-US" dirty="0"/>
          </a:p>
          <a:p>
            <a:r>
              <a:rPr lang="en-US" dirty="0">
                <a:ea typeface="+mn-lt"/>
                <a:cs typeface="+mn-lt"/>
              </a:rPr>
              <a:t>Internships are a tool to close the competency perception gap. </a:t>
            </a:r>
          </a:p>
          <a:p>
            <a:endParaRPr lang="en-US" dirty="0">
              <a:ea typeface="+mn-lt"/>
              <a:cs typeface="+mn-lt"/>
            </a:endParaRPr>
          </a:p>
          <a:p>
            <a:pPr marL="285750" indent="-285750">
              <a:buFont typeface="Arial"/>
              <a:buChar char="•"/>
            </a:pPr>
            <a:r>
              <a:rPr lang="en-US" dirty="0">
                <a:ea typeface="+mn-lt"/>
                <a:cs typeface="+mn-lt"/>
              </a:rPr>
              <a:t>This allows students to better meet the needs of their future employers and find more fulfilling careers as they enter the world of work. </a:t>
            </a:r>
          </a:p>
          <a:p>
            <a:pPr marL="285750" indent="-285750">
              <a:buFont typeface="Arial"/>
              <a:buChar char="•"/>
            </a:pPr>
            <a:endParaRPr lang="en-US" dirty="0"/>
          </a:p>
          <a:p>
            <a:pPr marL="285750" indent="-285750">
              <a:buFont typeface="Arial"/>
              <a:buChar char="•"/>
            </a:pPr>
            <a:r>
              <a:rPr lang="en-US" dirty="0">
                <a:ea typeface="+mn-lt"/>
                <a:cs typeface="+mn-lt"/>
              </a:rPr>
              <a:t>Fulfills one of higher education's core aims to graduate individuals prepared for the complexities of modern society.</a:t>
            </a:r>
            <a:endParaRPr lang="en-US" dirty="0"/>
          </a:p>
        </p:txBody>
      </p:sp>
    </p:spTree>
    <p:extLst>
      <p:ext uri="{BB962C8B-B14F-4D97-AF65-F5344CB8AC3E}">
        <p14:creationId xmlns:p14="http://schemas.microsoft.com/office/powerpoint/2010/main" val="195516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2739972" y="1537696"/>
            <a:ext cx="6721020" cy="2670984"/>
          </a:xfrm>
        </p:spPr>
        <p:txBody>
          <a:bodyPr>
            <a:normAutofit fontScale="90000"/>
          </a:bodyPr>
          <a:lstStyle/>
          <a:p>
            <a:pPr algn="ctr"/>
            <a:r>
              <a:rPr lang="en-US" sz="4400" dirty="0"/>
              <a:t>Thank you!</a:t>
            </a:r>
            <a:br>
              <a:rPr lang="en-US" sz="4400" dirty="0"/>
            </a:br>
            <a:br>
              <a:rPr lang="en-US" sz="4400" dirty="0"/>
            </a:br>
            <a:r>
              <a:rPr lang="en-US" sz="4400" dirty="0"/>
              <a:t>Overall Questions? </a:t>
            </a:r>
            <a:br>
              <a:rPr lang="en-US" sz="4400" dirty="0"/>
            </a:br>
            <a:br>
              <a:rPr lang="en-US" sz="4400" dirty="0"/>
            </a:br>
            <a:r>
              <a:rPr lang="en-US" sz="4400" dirty="0"/>
              <a:t>Overall Comments? </a:t>
            </a:r>
          </a:p>
        </p:txBody>
      </p:sp>
    </p:spTree>
    <p:extLst>
      <p:ext uri="{BB962C8B-B14F-4D97-AF65-F5344CB8AC3E}">
        <p14:creationId xmlns:p14="http://schemas.microsoft.com/office/powerpoint/2010/main" val="69917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735158" y="1122534"/>
            <a:ext cx="9603275" cy="1049235"/>
          </a:xfrm>
        </p:spPr>
        <p:txBody>
          <a:bodyPr>
            <a:normAutofit/>
          </a:bodyPr>
          <a:lstStyle/>
          <a:p>
            <a:r>
              <a:rPr lang="en-US" dirty="0"/>
              <a:t>The Value Proposition of Higher Education</a:t>
            </a:r>
            <a:br>
              <a:rPr lang="en-US" dirty="0"/>
            </a:br>
            <a:endParaRPr lang="en-US" dirty="0"/>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p:txBody>
          <a:bodyPr>
            <a:normAutofit/>
          </a:bodyPr>
          <a:lstStyle/>
          <a:p>
            <a:r>
              <a:rPr lang="en-US" sz="2400" dirty="0"/>
              <a:t>Quality Education and Life after college</a:t>
            </a:r>
          </a:p>
          <a:p>
            <a:pPr lvl="1"/>
            <a:r>
              <a:rPr lang="en-US" sz="2000" dirty="0"/>
              <a:t>"in almost every college or university's vision statement, there are two related components that constitute its mission. One calls for providing a quality education to its students, while the other focuses on students' preparation for life after college"  (Chan &amp; Derry, 2013, p. 28).</a:t>
            </a:r>
          </a:p>
          <a:p>
            <a:r>
              <a:rPr lang="en-US" sz="2400" dirty="0"/>
              <a:t>Internships as an integral part of higher education</a:t>
            </a:r>
          </a:p>
          <a:p>
            <a:pPr lvl="1"/>
            <a:r>
              <a:rPr lang="en-US" sz="2000" dirty="0"/>
              <a:t>Council for the Advancement of Standards in Higher Education</a:t>
            </a:r>
          </a:p>
        </p:txBody>
      </p:sp>
    </p:spTree>
    <p:extLst>
      <p:ext uri="{BB962C8B-B14F-4D97-AF65-F5344CB8AC3E}">
        <p14:creationId xmlns:p14="http://schemas.microsoft.com/office/powerpoint/2010/main" val="1443829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583324" y="126124"/>
            <a:ext cx="3576000" cy="599089"/>
          </a:xfrm>
        </p:spPr>
        <p:txBody>
          <a:bodyPr>
            <a:noAutofit/>
          </a:bodyPr>
          <a:lstStyle/>
          <a:p>
            <a:pPr algn="ctr"/>
            <a:r>
              <a:rPr lang="en-US" dirty="0"/>
              <a:t>References</a:t>
            </a:r>
          </a:p>
        </p:txBody>
      </p:sp>
      <p:sp>
        <p:nvSpPr>
          <p:cNvPr id="3" name="Content Placeholder 2">
            <a:extLst>
              <a:ext uri="{FF2B5EF4-FFF2-40B4-BE49-F238E27FC236}">
                <a16:creationId xmlns:a16="http://schemas.microsoft.com/office/drawing/2014/main" id="{9D4050AD-423A-44E2-AA19-DB95EE789B85}"/>
              </a:ext>
            </a:extLst>
          </p:cNvPr>
          <p:cNvSpPr>
            <a:spLocks noGrp="1"/>
          </p:cNvSpPr>
          <p:nvPr>
            <p:ph idx="1"/>
          </p:nvPr>
        </p:nvSpPr>
        <p:spPr>
          <a:xfrm>
            <a:off x="1190500" y="780393"/>
            <a:ext cx="9810999" cy="5297214"/>
          </a:xfrm>
        </p:spPr>
        <p:txBody>
          <a:bodyPr>
            <a:normAutofit fontScale="70000" lnSpcReduction="20000"/>
          </a:bodyPr>
          <a:lstStyle/>
          <a:p>
            <a:r>
              <a:rPr lang="en-US" dirty="0"/>
              <a:t>Bergsteiner, H., &amp; Avery, G. C. (2014). The twin-cycle experiential learning model: reconceptualising Kolb’s theory. </a:t>
            </a:r>
            <a:r>
              <a:rPr lang="en-US" i="1" dirty="0"/>
              <a:t>Studies in Continuing Education</a:t>
            </a:r>
            <a:r>
              <a:rPr lang="en-US" dirty="0"/>
              <a:t>, 257-274.</a:t>
            </a:r>
          </a:p>
          <a:p>
            <a:r>
              <a:rPr lang="en-US" dirty="0"/>
              <a:t>Collins, K. M., &amp; Roberts, D. M. (2012). </a:t>
            </a:r>
            <a:r>
              <a:rPr lang="en-US" i="1" dirty="0"/>
              <a:t>Learning is Not a Sprint.</a:t>
            </a:r>
            <a:r>
              <a:rPr lang="en-US" dirty="0"/>
              <a:t> Washington, D.C.: NASPA-Student Affairs Administrators in Higher Education.</a:t>
            </a:r>
          </a:p>
          <a:p>
            <a:r>
              <a:rPr lang="en-US" dirty="0"/>
              <a:t>Chan, A., &amp; Derry, T. (2013). A Roadmap to Transforming the College-To-Career Experience. </a:t>
            </a:r>
            <a:r>
              <a:rPr lang="en-US" i="1" dirty="0"/>
              <a:t>Rethinking Success Conference</a:t>
            </a:r>
            <a:r>
              <a:rPr lang="en-US" dirty="0"/>
              <a:t> (pp. 1-31). Wake Forest: Wake Forest University.</a:t>
            </a:r>
          </a:p>
          <a:p>
            <a:r>
              <a:rPr lang="en-US" dirty="0"/>
              <a:t>Coco, M. (2000). Internships: a try before you buy arrangement. </a:t>
            </a:r>
            <a:r>
              <a:rPr lang="en-US" i="1" dirty="0"/>
              <a:t>S.A.M. Advanced Management Journal</a:t>
            </a:r>
            <a:r>
              <a:rPr lang="en-US" dirty="0"/>
              <a:t>, 41-47.</a:t>
            </a:r>
          </a:p>
          <a:p>
            <a:r>
              <a:rPr lang="en-US" dirty="0"/>
              <a:t>Council for the Advancement of Standards in Higher Education. (2019). </a:t>
            </a:r>
            <a:r>
              <a:rPr lang="en-US" i="1" dirty="0"/>
              <a:t>Internship Programs.</a:t>
            </a:r>
            <a:r>
              <a:rPr lang="en-US" dirty="0"/>
              <a:t> </a:t>
            </a:r>
          </a:p>
          <a:p>
            <a:r>
              <a:rPr lang="en-US" dirty="0"/>
              <a:t>Creswell, J. W. (2007). </a:t>
            </a:r>
            <a:r>
              <a:rPr lang="en-US" i="1" dirty="0"/>
              <a:t>Qualitative inquiry and research design; choosing among five approaches.</a:t>
            </a:r>
            <a:r>
              <a:rPr lang="en-US" dirty="0"/>
              <a:t> Thousand Oaks: SAGE Publications, Inc. .</a:t>
            </a:r>
          </a:p>
          <a:p>
            <a:r>
              <a:rPr lang="en-US" dirty="0"/>
              <a:t>Eyler, J. (2009). The Power of Experiential Education. </a:t>
            </a:r>
            <a:r>
              <a:rPr lang="en-US" i="1" dirty="0"/>
              <a:t>Liberal Education</a:t>
            </a:r>
            <a:r>
              <a:rPr lang="en-US" dirty="0"/>
              <a:t>, pp. 24-31.</a:t>
            </a:r>
          </a:p>
          <a:p>
            <a:r>
              <a:rPr lang="en-US" dirty="0"/>
              <a:t>Hora, M. T., Colston, J., Chen, Z., &amp; Pasqualone, A. (2021). </a:t>
            </a:r>
            <a:r>
              <a:rPr lang="en-US" i="1" dirty="0"/>
              <a:t>National Survey of College Internships 2021 Report.</a:t>
            </a:r>
            <a:r>
              <a:rPr lang="en-US" dirty="0"/>
              <a:t> Madison: Center for Research on College-Workforce Transitions.</a:t>
            </a:r>
          </a:p>
          <a:p>
            <a:r>
              <a:rPr lang="en-US" dirty="0"/>
              <a:t>Hora, M., &amp; Chen, Z. (2020). Problematizing college internships: Exploring issues with access, program design, and developmental outcomes. </a:t>
            </a:r>
            <a:r>
              <a:rPr lang="en-US" i="1" dirty="0"/>
              <a:t>International Journal of Work-Integrated Learning</a:t>
            </a:r>
            <a:r>
              <a:rPr lang="en-US" dirty="0"/>
              <a:t>, 235-252.</a:t>
            </a:r>
          </a:p>
          <a:p>
            <a:r>
              <a:rPr lang="en-US" dirty="0"/>
              <a:t>Hora, M. T., Parrott, E., &amp; Her, P. (2019). </a:t>
            </a:r>
            <a:r>
              <a:rPr lang="en-US" i="1" dirty="0"/>
              <a:t>How do students experience internships? Exploring Student Perspectives in College Internships for More Equitable and Responsive Program Design.</a:t>
            </a:r>
            <a:r>
              <a:rPr lang="en-US" dirty="0"/>
              <a:t> Madison: Wisconsin Center for Education Research.</a:t>
            </a:r>
          </a:p>
        </p:txBody>
      </p:sp>
    </p:spTree>
    <p:extLst>
      <p:ext uri="{BB962C8B-B14F-4D97-AF65-F5344CB8AC3E}">
        <p14:creationId xmlns:p14="http://schemas.microsoft.com/office/powerpoint/2010/main" val="416451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BC798D-B405-4D77-B81D-BD73D7301351}"/>
              </a:ext>
            </a:extLst>
          </p:cNvPr>
          <p:cNvSpPr>
            <a:spLocks noGrp="1"/>
          </p:cNvSpPr>
          <p:nvPr>
            <p:ph type="title"/>
          </p:nvPr>
        </p:nvSpPr>
        <p:spPr>
          <a:xfrm>
            <a:off x="834784" y="141889"/>
            <a:ext cx="4903076" cy="599089"/>
          </a:xfrm>
        </p:spPr>
        <p:txBody>
          <a:bodyPr>
            <a:noAutofit/>
          </a:bodyPr>
          <a:lstStyle/>
          <a:p>
            <a:pPr algn="ctr"/>
            <a:r>
              <a:rPr lang="en-US" dirty="0"/>
              <a:t>Selected References</a:t>
            </a:r>
          </a:p>
        </p:txBody>
      </p:sp>
      <p:sp>
        <p:nvSpPr>
          <p:cNvPr id="3" name="Content Placeholder 2">
            <a:extLst>
              <a:ext uri="{FF2B5EF4-FFF2-40B4-BE49-F238E27FC236}">
                <a16:creationId xmlns:a16="http://schemas.microsoft.com/office/drawing/2014/main" id="{7FDCAA3B-FB16-4A48-89AD-BEE52F788219}"/>
              </a:ext>
            </a:extLst>
          </p:cNvPr>
          <p:cNvSpPr>
            <a:spLocks noGrp="1"/>
          </p:cNvSpPr>
          <p:nvPr>
            <p:ph idx="1"/>
          </p:nvPr>
        </p:nvSpPr>
        <p:spPr>
          <a:xfrm>
            <a:off x="1294362" y="977463"/>
            <a:ext cx="9603275" cy="5139559"/>
          </a:xfrm>
        </p:spPr>
        <p:txBody>
          <a:bodyPr>
            <a:normAutofit fontScale="70000" lnSpcReduction="20000"/>
          </a:bodyPr>
          <a:lstStyle/>
          <a:p>
            <a:r>
              <a:rPr lang="en-US" dirty="0"/>
              <a:t>Kolb, D. A. (1984). </a:t>
            </a:r>
            <a:r>
              <a:rPr lang="en-US" i="1" dirty="0"/>
              <a:t>Experiential learning: Experience as the source of learning and development .</a:t>
            </a:r>
            <a:r>
              <a:rPr lang="en-US" dirty="0"/>
              <a:t> Englewood Cliffs: Prentice-Hall.</a:t>
            </a:r>
          </a:p>
          <a:p>
            <a:r>
              <a:rPr lang="en-US" dirty="0"/>
              <a:t>Kuh, G. D., Kinzie, J., Schuh, J. H., Witt, E. J., &amp; Associates, a. (2010). </a:t>
            </a:r>
            <a:r>
              <a:rPr lang="en-US" i="1" dirty="0"/>
              <a:t>Student Success in College.</a:t>
            </a:r>
            <a:r>
              <a:rPr lang="en-US" dirty="0"/>
              <a:t> San Francisco: Jossey-Bass.</a:t>
            </a:r>
          </a:p>
          <a:p>
            <a:r>
              <a:rPr lang="en-US" dirty="0"/>
              <a:t>National Association of Colleges and Employers. (2018). </a:t>
            </a:r>
            <a:r>
              <a:rPr lang="en-US" i="1" dirty="0"/>
              <a:t>Position statement: U.S. internships</a:t>
            </a:r>
            <a:r>
              <a:rPr lang="en-US" dirty="0"/>
              <a:t>. Retrieved from National Association of Colleges and Employers: http://www.naceweb.org/about-us/advocacy/position-statements/positionstatement-us-internships/</a:t>
            </a:r>
          </a:p>
          <a:p>
            <a:r>
              <a:rPr lang="en-US" dirty="0"/>
              <a:t>National Association of Colleges and Employers. (2022, March 1). </a:t>
            </a:r>
            <a:r>
              <a:rPr lang="en-US" i="1" dirty="0"/>
              <a:t>The Competency Gap: Recruiters and students differ in their perceptions of new grad proficiency.</a:t>
            </a:r>
            <a:r>
              <a:rPr lang="en-US" dirty="0"/>
              <a:t> Retrieved from naceweb.org: </a:t>
            </a:r>
            <a:r>
              <a:rPr lang="en-US" dirty="0">
                <a:hlinkClick r:id="rId3"/>
              </a:rPr>
              <a:t>https://www.naceweb.org/about-us/press/the-competency-gap-recruiters-and-students-differ-in-their-perceptions-of-new-grad-proficiency/</a:t>
            </a:r>
            <a:endParaRPr lang="en-US" dirty="0"/>
          </a:p>
          <a:p>
            <a:r>
              <a:rPr lang="en-US" dirty="0"/>
              <a:t>National Association of Colleges and Employers. (2022, March 7). </a:t>
            </a:r>
            <a:r>
              <a:rPr lang="en-US" i="1" dirty="0"/>
              <a:t>What is Career Readiness?</a:t>
            </a:r>
            <a:r>
              <a:rPr lang="en-US" dirty="0"/>
              <a:t> Retrieved from National Association of Colleges and Employers: </a:t>
            </a:r>
            <a:r>
              <a:rPr lang="en-US" dirty="0">
                <a:hlinkClick r:id="rId4"/>
              </a:rPr>
              <a:t>https://www.naceweb.org/career-readiness/competencies/career-readiness-defined/</a:t>
            </a:r>
            <a:endParaRPr lang="en-US" dirty="0"/>
          </a:p>
          <a:p>
            <a:r>
              <a:rPr lang="en-US" dirty="0"/>
              <a:t>Sweitzer, H. F., &amp; King, M. A. (2013). Stages of an Internship Re-Visited: Facilitating Learning and Development Through Engagement. </a:t>
            </a:r>
            <a:r>
              <a:rPr lang="en-US" i="1" dirty="0"/>
              <a:t>Journal of Human Services</a:t>
            </a:r>
            <a:r>
              <a:rPr lang="en-US" dirty="0"/>
              <a:t>, 56-72.</a:t>
            </a:r>
          </a:p>
          <a:p>
            <a:r>
              <a:rPr lang="en-US" dirty="0"/>
              <a:t>Yin, R. K. (2014). </a:t>
            </a:r>
            <a:r>
              <a:rPr lang="en-US" i="1" dirty="0"/>
              <a:t>Case Study Research Design and Methods.</a:t>
            </a:r>
            <a:r>
              <a:rPr lang="en-US" dirty="0"/>
              <a:t> Thousand Oaks: SAGE Publications, Inc. </a:t>
            </a:r>
          </a:p>
          <a:p>
            <a:r>
              <a:rPr lang="en-US" dirty="0"/>
              <a:t>Zhang, Y., &amp; Wildemith, B. M. (2005). Qualitative Analysis of Content. </a:t>
            </a:r>
            <a:r>
              <a:rPr lang="en-US" i="1" dirty="0"/>
              <a:t>Human Brain Mapping</a:t>
            </a:r>
            <a:r>
              <a:rPr lang="en-US" dirty="0"/>
              <a:t>, 2197-2206.</a:t>
            </a:r>
          </a:p>
        </p:txBody>
      </p:sp>
    </p:spTree>
    <p:extLst>
      <p:ext uri="{BB962C8B-B14F-4D97-AF65-F5344CB8AC3E}">
        <p14:creationId xmlns:p14="http://schemas.microsoft.com/office/powerpoint/2010/main" val="2492742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30270" y="1488831"/>
            <a:ext cx="10456305" cy="4686501"/>
          </a:xfrm>
        </p:spPr>
        <p:txBody>
          <a:bodyPr>
            <a:normAutofit fontScale="92500" lnSpcReduction="20000"/>
          </a:bodyPr>
          <a:lstStyle/>
          <a:p>
            <a:r>
              <a:rPr lang="en-US" dirty="0">
                <a:ea typeface="+mn-lt"/>
                <a:cs typeface="+mn-lt"/>
              </a:rPr>
              <a:t>In what ways do the programmatic requirements of the required concurrent academic internship course and internship align the experience with the development of communication, critical thinking, and professionalism competencies that employers are seeking in college graduates?</a:t>
            </a:r>
            <a:endParaRPr lang="en-US" dirty="0"/>
          </a:p>
          <a:p>
            <a:r>
              <a:rPr lang="en-US" dirty="0">
                <a:ea typeface="+mn-lt"/>
                <a:cs typeface="+mn-lt"/>
              </a:rPr>
              <a:t>How does the experience of the academic internship course directly address the three competencies deemed most important and the level of graduate proficiency in those competencies? </a:t>
            </a:r>
            <a:endParaRPr lang="en-US" dirty="0"/>
          </a:p>
          <a:p>
            <a:r>
              <a:rPr lang="en-US" dirty="0">
                <a:ea typeface="+mn-lt"/>
                <a:cs typeface="+mn-lt"/>
              </a:rPr>
              <a:t>From the perspective of the site supervisor, in what ways does the academic internship at a particular site address desired and requisite competencies that employers surveyed by NACE identify as important and the level of graduate proficiency in those competencies?</a:t>
            </a:r>
            <a:endParaRPr lang="en-US" dirty="0"/>
          </a:p>
          <a:p>
            <a:r>
              <a:rPr lang="en-US" dirty="0">
                <a:ea typeface="+mn-lt"/>
                <a:cs typeface="+mn-lt"/>
              </a:rPr>
              <a:t>From the student perspective, what learning occurred related to communication, critical thinking, and professionalism as a result of completing both an academic internship course and an internship?</a:t>
            </a:r>
            <a:endParaRPr lang="en-US" sz="1800" dirty="0"/>
          </a:p>
        </p:txBody>
      </p:sp>
    </p:spTree>
    <p:extLst>
      <p:ext uri="{BB962C8B-B14F-4D97-AF65-F5344CB8AC3E}">
        <p14:creationId xmlns:p14="http://schemas.microsoft.com/office/powerpoint/2010/main" val="135868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836759" y="1195000"/>
            <a:ext cx="9603275" cy="1049235"/>
          </a:xfrm>
        </p:spPr>
        <p:txBody>
          <a:bodyPr>
            <a:normAutofit fontScale="90000"/>
          </a:bodyPr>
          <a:lstStyle/>
          <a:p>
            <a:r>
              <a:rPr lang="en-US" dirty="0"/>
              <a:t>Experiential Education</a:t>
            </a:r>
            <a:br>
              <a:rPr lang="en-US" dirty="0"/>
            </a:br>
            <a:br>
              <a:rPr lang="en-US" dirty="0"/>
            </a:br>
            <a:endParaRPr lang="en-US" dirty="0"/>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566999" y="1719618"/>
            <a:ext cx="9603275" cy="4185058"/>
          </a:xfrm>
        </p:spPr>
        <p:txBody>
          <a:bodyPr>
            <a:normAutofit/>
          </a:bodyPr>
          <a:lstStyle/>
          <a:p>
            <a:r>
              <a:rPr lang="en-US" dirty="0"/>
              <a:t>Dewey – education and experience to foster learning.</a:t>
            </a:r>
          </a:p>
          <a:p>
            <a:r>
              <a:rPr lang="en-US" dirty="0"/>
              <a:t>Freire – students and teachers as learners in problem-posing education.</a:t>
            </a:r>
          </a:p>
          <a:p>
            <a:r>
              <a:rPr lang="en-US" dirty="0"/>
              <a:t>Kolb – Experiential Learning Theory</a:t>
            </a:r>
          </a:p>
          <a:p>
            <a:pPr lvl="1"/>
            <a:r>
              <a:rPr lang="en-US" dirty="0"/>
              <a:t>"learning is the process whereby knowledge is created through the transformation of experience"  (Kolb, 1984, p. 38).</a:t>
            </a:r>
          </a:p>
          <a:p>
            <a:r>
              <a:rPr lang="en-US" dirty="0"/>
              <a:t>Sweitzer and King – Development Stages of an internship</a:t>
            </a:r>
          </a:p>
          <a:p>
            <a:pPr lvl="1"/>
            <a:r>
              <a:rPr lang="en-US" dirty="0"/>
              <a:t>“the pedagogy of internships, drawn from the pedagogy of experiential education, requires an engaged stance as students actively reflect on their experiences and draw conclusions”  (Sweitzer and King, 2013, p. 60).</a:t>
            </a:r>
          </a:p>
        </p:txBody>
      </p:sp>
    </p:spTree>
    <p:extLst>
      <p:ext uri="{BB962C8B-B14F-4D97-AF65-F5344CB8AC3E}">
        <p14:creationId xmlns:p14="http://schemas.microsoft.com/office/powerpoint/2010/main" val="212539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18548" y="1309525"/>
            <a:ext cx="9603275" cy="3699689"/>
          </a:xfrm>
        </p:spPr>
        <p:txBody>
          <a:bodyPr>
            <a:normAutofit/>
          </a:bodyPr>
          <a:lstStyle/>
          <a:p>
            <a:pPr marL="0" indent="0">
              <a:buNone/>
            </a:pPr>
            <a:r>
              <a:rPr lang="en-US" sz="2400" b="1" i="1" dirty="0"/>
              <a:t>Experiential Learning Theory</a:t>
            </a:r>
          </a:p>
          <a:p>
            <a:r>
              <a:rPr lang="en-US" dirty="0"/>
              <a:t>A cyclical four stage process that moves a student though concrete experience to reflective observation to abstract conceptualization to active experimentation (Bergsteiner &amp; Avery, 2014).</a:t>
            </a:r>
          </a:p>
          <a:p>
            <a:r>
              <a:rPr lang="en-US" dirty="0"/>
              <a:t>Identifies four learning styles: converger, diverger, assimilator, and accommodator (Collins &amp; Roberts, 2012).</a:t>
            </a:r>
          </a:p>
          <a:p>
            <a:r>
              <a:rPr lang="en-US" dirty="0"/>
              <a:t>The learning styles can inform how a student may experience and interact with different environments. (Kolb, 1984).</a:t>
            </a:r>
          </a:p>
        </p:txBody>
      </p:sp>
    </p:spTree>
    <p:extLst>
      <p:ext uri="{BB962C8B-B14F-4D97-AF65-F5344CB8AC3E}">
        <p14:creationId xmlns:p14="http://schemas.microsoft.com/office/powerpoint/2010/main" val="208657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341194" y="1146412"/>
            <a:ext cx="6291618" cy="4319933"/>
          </a:xfrm>
        </p:spPr>
        <p:txBody>
          <a:bodyPr>
            <a:normAutofit lnSpcReduction="10000"/>
          </a:bodyPr>
          <a:lstStyle/>
          <a:p>
            <a:pPr fontAlgn="base">
              <a:lnSpc>
                <a:spcPct val="110000"/>
              </a:lnSpc>
            </a:pPr>
            <a:r>
              <a:rPr lang="en-US" sz="1800" dirty="0"/>
              <a:t>Founding Ethos</a:t>
            </a:r>
          </a:p>
          <a:p>
            <a:pPr lvl="1" fontAlgn="base">
              <a:lnSpc>
                <a:spcPct val="110000"/>
              </a:lnSpc>
            </a:pPr>
            <a:r>
              <a:rPr lang="en-US" b="1" i="1" dirty="0"/>
              <a:t>Science with Practice</a:t>
            </a:r>
          </a:p>
          <a:p>
            <a:pPr lvl="1" fontAlgn="base">
              <a:lnSpc>
                <a:spcPct val="110000"/>
              </a:lnSpc>
            </a:pPr>
            <a:r>
              <a:rPr lang="en-US" dirty="0"/>
              <a:t>Always part of a DelVal education </a:t>
            </a:r>
          </a:p>
          <a:p>
            <a:pPr marL="457200" lvl="1" indent="0" fontAlgn="base">
              <a:lnSpc>
                <a:spcPct val="110000"/>
              </a:lnSpc>
              <a:buNone/>
            </a:pPr>
            <a:endParaRPr lang="en-US" dirty="0"/>
          </a:p>
          <a:p>
            <a:pPr fontAlgn="base">
              <a:lnSpc>
                <a:spcPct val="110000"/>
              </a:lnSpc>
            </a:pPr>
            <a:r>
              <a:rPr lang="en-US" sz="1800" dirty="0"/>
              <a:t>Employment Program</a:t>
            </a:r>
          </a:p>
          <a:p>
            <a:pPr lvl="1" fontAlgn="base">
              <a:lnSpc>
                <a:spcPct val="110000"/>
              </a:lnSpc>
            </a:pPr>
            <a:r>
              <a:rPr lang="en-US" dirty="0"/>
              <a:t>Completing 400 hours before graduation</a:t>
            </a:r>
          </a:p>
          <a:p>
            <a:pPr lvl="1" fontAlgn="base">
              <a:lnSpc>
                <a:spcPct val="110000"/>
              </a:lnSpc>
            </a:pPr>
            <a:r>
              <a:rPr lang="en-US" dirty="0"/>
              <a:t>Limited oversight and coordination </a:t>
            </a:r>
          </a:p>
          <a:p>
            <a:pPr marL="457200" lvl="1" indent="0" fontAlgn="base">
              <a:lnSpc>
                <a:spcPct val="110000"/>
              </a:lnSpc>
              <a:buNone/>
            </a:pPr>
            <a:endParaRPr lang="en-US" dirty="0"/>
          </a:p>
          <a:p>
            <a:pPr fontAlgn="base">
              <a:lnSpc>
                <a:spcPct val="110000"/>
              </a:lnSpc>
            </a:pPr>
            <a:r>
              <a:rPr lang="en-US" sz="1800" dirty="0"/>
              <a:t>Experience360 Program</a:t>
            </a:r>
          </a:p>
          <a:p>
            <a:pPr lvl="1" fontAlgn="base">
              <a:lnSpc>
                <a:spcPct val="110000"/>
              </a:lnSpc>
            </a:pPr>
            <a:r>
              <a:rPr lang="en-US" b="1" i="1" dirty="0"/>
              <a:t>Learning by Doing</a:t>
            </a:r>
          </a:p>
          <a:p>
            <a:pPr lvl="1" fontAlgn="base">
              <a:lnSpc>
                <a:spcPct val="110000"/>
              </a:lnSpc>
            </a:pPr>
            <a:r>
              <a:rPr lang="en-US" dirty="0"/>
              <a:t>Based on completing at least 2 Activities embedded in the student’s academic program </a:t>
            </a:r>
          </a:p>
        </p:txBody>
      </p:sp>
      <p:pic>
        <p:nvPicPr>
          <p:cNvPr id="4" name="Picture 3" descr="A horse pulling a cart&#10;&#10;Description automatically generated">
            <a:extLst>
              <a:ext uri="{FF2B5EF4-FFF2-40B4-BE49-F238E27FC236}">
                <a16:creationId xmlns:a16="http://schemas.microsoft.com/office/drawing/2014/main" id="{31635325-3ACB-99C5-10EE-EBDF4A114168}"/>
              </a:ext>
            </a:extLst>
          </p:cNvPr>
          <p:cNvPicPr>
            <a:picLocks noChangeAspect="1"/>
          </p:cNvPicPr>
          <p:nvPr/>
        </p:nvPicPr>
        <p:blipFill rotWithShape="1">
          <a:blip r:embed="rId4">
            <a:extLst>
              <a:ext uri="{28A0092B-C50C-407E-A947-70E740481C1C}">
                <a14:useLocalDpi xmlns:a14="http://schemas.microsoft.com/office/drawing/2010/main" val="0"/>
              </a:ext>
            </a:extLst>
          </a:blip>
          <a:srcRect l="18771" t="30002"/>
          <a:stretch/>
        </p:blipFill>
        <p:spPr>
          <a:xfrm>
            <a:off x="7131656" y="798912"/>
            <a:ext cx="3755132" cy="2159966"/>
          </a:xfrm>
          <a:prstGeom prst="rect">
            <a:avLst/>
          </a:prstGeom>
        </p:spPr>
      </p:pic>
      <p:pic>
        <p:nvPicPr>
          <p:cNvPr id="15" name="Picture 14">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7" name="Straight Connector 16">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9431FA6-49FE-CC79-E294-3D33E8161F33}"/>
              </a:ext>
            </a:extLst>
          </p:cNvPr>
          <p:cNvPicPr>
            <a:picLocks noChangeAspect="1"/>
          </p:cNvPicPr>
          <p:nvPr/>
        </p:nvPicPr>
        <p:blipFill rotWithShape="1">
          <a:blip r:embed="rId6"/>
          <a:srcRect t="25636" b="2441"/>
          <a:stretch/>
        </p:blipFill>
        <p:spPr>
          <a:xfrm>
            <a:off x="7131656" y="3167320"/>
            <a:ext cx="3755132" cy="2700803"/>
          </a:xfrm>
          <a:prstGeom prst="rect">
            <a:avLst/>
          </a:prstGeom>
        </p:spPr>
      </p:pic>
    </p:spTree>
    <p:extLst>
      <p:ext uri="{BB962C8B-B14F-4D97-AF65-F5344CB8AC3E}">
        <p14:creationId xmlns:p14="http://schemas.microsoft.com/office/powerpoint/2010/main" val="110410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19116" y="1037230"/>
            <a:ext cx="9100649" cy="4473195"/>
          </a:xfrm>
        </p:spPr>
        <p:txBody>
          <a:bodyPr>
            <a:normAutofit lnSpcReduction="10000"/>
          </a:bodyPr>
          <a:lstStyle/>
          <a:p>
            <a:pPr fontAlgn="base"/>
            <a:r>
              <a:rPr lang="en-US" dirty="0"/>
              <a:t>The Experience360 (E360) program</a:t>
            </a:r>
          </a:p>
          <a:p>
            <a:pPr lvl="1" fontAlgn="base"/>
            <a:r>
              <a:rPr lang="en-US" sz="2400" dirty="0"/>
              <a:t>Program launch in Fall 2012</a:t>
            </a:r>
          </a:p>
          <a:p>
            <a:pPr lvl="2" fontAlgn="base"/>
            <a:r>
              <a:rPr lang="en-US" sz="2000" dirty="0"/>
              <a:t>Four-year pilot </a:t>
            </a:r>
          </a:p>
          <a:p>
            <a:pPr lvl="2" fontAlgn="base"/>
            <a:r>
              <a:rPr lang="en-US" sz="2000" dirty="0"/>
              <a:t>First graduates in the Class of 2016 </a:t>
            </a:r>
          </a:p>
          <a:p>
            <a:pPr lvl="1" fontAlgn="base"/>
            <a:r>
              <a:rPr lang="en-US" sz="2400" dirty="0"/>
              <a:t>Graduation requirement for all undergraduate students</a:t>
            </a:r>
          </a:p>
          <a:p>
            <a:pPr lvl="1" fontAlgn="base"/>
            <a:r>
              <a:rPr lang="en-US" sz="2400" dirty="0"/>
              <a:t>Greater focus on student development of knowledge and skills </a:t>
            </a:r>
          </a:p>
          <a:p>
            <a:pPr lvl="1" fontAlgn="base"/>
            <a:r>
              <a:rPr lang="en-US" sz="2400" dirty="0"/>
              <a:t>Real time reflection in course</a:t>
            </a:r>
          </a:p>
          <a:p>
            <a:pPr lvl="1" fontAlgn="base"/>
            <a:r>
              <a:rPr lang="en-US" sz="2400" dirty="0"/>
              <a:t>Part of their learning as a student from day one…</a:t>
            </a:r>
          </a:p>
          <a:p>
            <a:pPr lvl="2" fontAlgn="base"/>
            <a:r>
              <a:rPr lang="en-US" sz="2000" dirty="0"/>
              <a:t>DelVal Experience I and DelVal Experience II</a:t>
            </a:r>
          </a:p>
        </p:txBody>
      </p:sp>
      <p:pic>
        <p:nvPicPr>
          <p:cNvPr id="1026" name="Picture 2" descr="alt">
            <a:extLst>
              <a:ext uri="{FF2B5EF4-FFF2-40B4-BE49-F238E27FC236}">
                <a16:creationId xmlns:a16="http://schemas.microsoft.com/office/drawing/2014/main" id="{6E176BD4-07EB-58E3-10FB-B42738A19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10" y="1037230"/>
            <a:ext cx="435292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a:xfrm>
            <a:off x="1121028" y="948706"/>
            <a:ext cx="4507707" cy="1049235"/>
          </a:xfrm>
        </p:spPr>
        <p:txBody>
          <a:bodyPr>
            <a:normAutofit/>
          </a:bodyPr>
          <a:lstStyle/>
          <a:p>
            <a:r>
              <a:rPr lang="en-US" dirty="0"/>
              <a:t>DelVal Experience II </a:t>
            </a:r>
          </a:p>
        </p:txBody>
      </p:sp>
      <p:pic>
        <p:nvPicPr>
          <p:cNvPr id="3083" name="Picture 3082">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121029" y="1501254"/>
            <a:ext cx="5948511" cy="3965091"/>
          </a:xfrm>
        </p:spPr>
        <p:txBody>
          <a:bodyPr>
            <a:normAutofit/>
          </a:bodyPr>
          <a:lstStyle/>
          <a:p>
            <a:pPr fontAlgn="base">
              <a:lnSpc>
                <a:spcPct val="110000"/>
              </a:lnSpc>
            </a:pPr>
            <a:r>
              <a:rPr lang="en-US" dirty="0"/>
              <a:t>Part of the Core Curriculum </a:t>
            </a:r>
          </a:p>
          <a:p>
            <a:pPr fontAlgn="base">
              <a:lnSpc>
                <a:spcPct val="110000"/>
              </a:lnSpc>
            </a:pPr>
            <a:r>
              <a:rPr lang="en-US" dirty="0"/>
              <a:t>Pre-requisite for the E360 Program</a:t>
            </a:r>
          </a:p>
          <a:p>
            <a:pPr fontAlgn="base">
              <a:lnSpc>
                <a:spcPct val="110000"/>
              </a:lnSpc>
            </a:pPr>
            <a:r>
              <a:rPr lang="en-US" dirty="0"/>
              <a:t>Problem Based Learning to explore…</a:t>
            </a:r>
          </a:p>
          <a:p>
            <a:pPr lvl="1" fontAlgn="base">
              <a:lnSpc>
                <a:spcPct val="110000"/>
              </a:lnSpc>
            </a:pPr>
            <a:r>
              <a:rPr lang="en-US" sz="2000" dirty="0"/>
              <a:t>Career Exploration</a:t>
            </a:r>
          </a:p>
          <a:p>
            <a:pPr lvl="1" fontAlgn="base">
              <a:lnSpc>
                <a:spcPct val="110000"/>
              </a:lnSpc>
            </a:pPr>
            <a:r>
              <a:rPr lang="en-US" sz="2000" dirty="0"/>
              <a:t>Professional Development</a:t>
            </a:r>
          </a:p>
          <a:p>
            <a:pPr lvl="1" fontAlgn="base">
              <a:lnSpc>
                <a:spcPct val="110000"/>
              </a:lnSpc>
            </a:pPr>
            <a:r>
              <a:rPr lang="en-US" sz="2000" dirty="0"/>
              <a:t>Ongoing Transition Support</a:t>
            </a:r>
          </a:p>
          <a:p>
            <a:pPr lvl="1" fontAlgn="base">
              <a:lnSpc>
                <a:spcPct val="110000"/>
              </a:lnSpc>
            </a:pPr>
            <a:r>
              <a:rPr lang="en-US" sz="2000" dirty="0"/>
              <a:t>Campus Engagement</a:t>
            </a:r>
          </a:p>
          <a:p>
            <a:pPr lvl="1" fontAlgn="base">
              <a:lnSpc>
                <a:spcPct val="110000"/>
              </a:lnSpc>
            </a:pPr>
            <a:r>
              <a:rPr lang="en-US" sz="2000" dirty="0"/>
              <a:t>E360 Program Structure</a:t>
            </a:r>
          </a:p>
          <a:p>
            <a:pPr lvl="2" fontAlgn="base">
              <a:lnSpc>
                <a:spcPct val="110000"/>
              </a:lnSpc>
            </a:pPr>
            <a:r>
              <a:rPr lang="en-US" sz="2000" dirty="0"/>
              <a:t>Repetition, repetition, repetition…</a:t>
            </a:r>
          </a:p>
        </p:txBody>
      </p:sp>
      <p:pic>
        <p:nvPicPr>
          <p:cNvPr id="3074" name="Picture 2">
            <a:extLst>
              <a:ext uri="{FF2B5EF4-FFF2-40B4-BE49-F238E27FC236}">
                <a16:creationId xmlns:a16="http://schemas.microsoft.com/office/drawing/2014/main" id="{D0B31C3B-FB36-54E7-0FDA-4107727AC2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7085" y="948706"/>
            <a:ext cx="4085679" cy="362604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3084">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087" name="Straight Connector 3086">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BAD1BE8-2769-884D-06DA-3974AA775D38}"/>
              </a:ext>
            </a:extLst>
          </p:cNvPr>
          <p:cNvSpPr txBox="1"/>
          <p:nvPr/>
        </p:nvSpPr>
        <p:spPr>
          <a:xfrm>
            <a:off x="7861109" y="5022376"/>
            <a:ext cx="3209861" cy="646331"/>
          </a:xfrm>
          <a:prstGeom prst="rect">
            <a:avLst/>
          </a:prstGeom>
          <a:noFill/>
        </p:spPr>
        <p:txBody>
          <a:bodyPr wrap="square" rtlCol="0">
            <a:spAutoFit/>
          </a:bodyPr>
          <a:lstStyle/>
          <a:p>
            <a:pPr algn="ctr"/>
            <a:r>
              <a:rPr lang="en-US" dirty="0"/>
              <a:t>Full360 Student Blog at </a:t>
            </a:r>
          </a:p>
          <a:p>
            <a:pPr algn="ctr"/>
            <a:r>
              <a:rPr lang="en-US" dirty="0"/>
              <a:t>the Club &amp; Org Expo</a:t>
            </a:r>
          </a:p>
        </p:txBody>
      </p:sp>
    </p:spTree>
    <p:extLst>
      <p:ext uri="{BB962C8B-B14F-4D97-AF65-F5344CB8AC3E}">
        <p14:creationId xmlns:p14="http://schemas.microsoft.com/office/powerpoint/2010/main" val="93924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CFB-BA0F-44C5-B435-DBE484E71689}"/>
              </a:ext>
            </a:extLst>
          </p:cNvPr>
          <p:cNvSpPr>
            <a:spLocks noGrp="1"/>
          </p:cNvSpPr>
          <p:nvPr>
            <p:ph type="title"/>
          </p:nvPr>
        </p:nvSpPr>
        <p:spPr/>
        <p:txBody>
          <a:bodyPr/>
          <a:lstStyle/>
          <a:p>
            <a:r>
              <a:rPr lang="en-US" dirty="0"/>
              <a:t>The Experience360 Program (E360)</a:t>
            </a:r>
            <a:br>
              <a:rPr lang="en-US" dirty="0"/>
            </a:br>
            <a:r>
              <a:rPr lang="en-US" dirty="0"/>
              <a:t>Program Scheme</a:t>
            </a:r>
          </a:p>
        </p:txBody>
      </p:sp>
      <p:sp>
        <p:nvSpPr>
          <p:cNvPr id="3" name="Content Placeholder 2">
            <a:extLst>
              <a:ext uri="{FF2B5EF4-FFF2-40B4-BE49-F238E27FC236}">
                <a16:creationId xmlns:a16="http://schemas.microsoft.com/office/drawing/2014/main" id="{139FFECF-4DFB-4BEF-AE85-9AE75A70F3F0}"/>
              </a:ext>
            </a:extLst>
          </p:cNvPr>
          <p:cNvSpPr>
            <a:spLocks noGrp="1"/>
          </p:cNvSpPr>
          <p:nvPr>
            <p:ph idx="1"/>
          </p:nvPr>
        </p:nvSpPr>
        <p:spPr>
          <a:xfrm>
            <a:off x="1936734" y="2151220"/>
            <a:ext cx="9012620" cy="3753456"/>
          </a:xfrm>
        </p:spPr>
        <p:txBody>
          <a:bodyPr>
            <a:normAutofit fontScale="92500" lnSpcReduction="10000"/>
          </a:bodyPr>
          <a:lstStyle/>
          <a:p>
            <a:pPr fontAlgn="base"/>
            <a:r>
              <a:rPr lang="en-US" dirty="0"/>
              <a:t>Student developed learning objectives for their activity</a:t>
            </a:r>
          </a:p>
          <a:p>
            <a:pPr fontAlgn="base"/>
            <a:r>
              <a:rPr lang="en-US" dirty="0"/>
              <a:t>E360 Staff Review</a:t>
            </a:r>
          </a:p>
          <a:p>
            <a:pPr fontAlgn="base"/>
            <a:r>
              <a:rPr lang="en-US" dirty="0"/>
              <a:t>Site Supervisor Review</a:t>
            </a:r>
          </a:p>
          <a:p>
            <a:pPr fontAlgn="base"/>
            <a:r>
              <a:rPr lang="en-US" dirty="0"/>
              <a:t>Department Chair Review</a:t>
            </a:r>
          </a:p>
          <a:p>
            <a:pPr fontAlgn="base"/>
            <a:r>
              <a:rPr lang="en-US" dirty="0"/>
              <a:t>Student is at site and enrolled in an online course</a:t>
            </a:r>
          </a:p>
          <a:p>
            <a:pPr lvl="1" fontAlgn="base"/>
            <a:r>
              <a:rPr lang="en-US" dirty="0"/>
              <a:t>Online course supports real time reflection about the experience at the site </a:t>
            </a:r>
          </a:p>
          <a:p>
            <a:pPr fontAlgn="base"/>
            <a:r>
              <a:rPr lang="en-US" dirty="0"/>
              <a:t>Completion of Hours and Passing Course to complete activity </a:t>
            </a:r>
          </a:p>
          <a:p>
            <a:pPr lvl="1" fontAlgn="base"/>
            <a:r>
              <a:rPr lang="en-US" dirty="0"/>
              <a:t>A student needs to complete the hours and pass the course to successfully complete the activity </a:t>
            </a:r>
          </a:p>
        </p:txBody>
      </p:sp>
    </p:spTree>
    <p:extLst>
      <p:ext uri="{BB962C8B-B14F-4D97-AF65-F5344CB8AC3E}">
        <p14:creationId xmlns:p14="http://schemas.microsoft.com/office/powerpoint/2010/main" val="3345386625"/>
      </p:ext>
    </p:extLst>
  </p:cSld>
  <p:clrMapOvr>
    <a:masterClrMapping/>
  </p:clrMapOvr>
</p:sld>
</file>

<file path=ppt/theme/theme1.xml><?xml version="1.0" encoding="utf-8"?>
<a:theme xmlns:a="http://schemas.openxmlformats.org/drawingml/2006/main" name="Galler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746</TotalTime>
  <Words>4353</Words>
  <Application>Microsoft Office PowerPoint</Application>
  <PresentationFormat>Widescreen</PresentationFormat>
  <Paragraphs>353</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Century Gothic</vt:lpstr>
      <vt:lpstr>Gallery</vt:lpstr>
      <vt:lpstr>Experiential Learning at DelVal: The Experience360 Program    September  22, 2023</vt:lpstr>
      <vt:lpstr>Our Founding and DelVal Today</vt:lpstr>
      <vt:lpstr>The Value Proposition of Higher Education </vt:lpstr>
      <vt:lpstr>Experiential Education  </vt:lpstr>
      <vt:lpstr>PowerPoint Presentation</vt:lpstr>
      <vt:lpstr>PowerPoint Presentation</vt:lpstr>
      <vt:lpstr>PowerPoint Presentation</vt:lpstr>
      <vt:lpstr>DelVal Experience II </vt:lpstr>
      <vt:lpstr>The Experience360 Program (E360) Program Scheme</vt:lpstr>
      <vt:lpstr>E360 Program Outcomes &amp; Learning Outcomes</vt:lpstr>
      <vt:lpstr>E360 Activities</vt:lpstr>
      <vt:lpstr>The Experience360 Program (E360):Outcomes</vt:lpstr>
      <vt:lpstr>What’s next for E360? </vt:lpstr>
      <vt:lpstr>But how do we know?</vt:lpstr>
      <vt:lpstr>Background</vt:lpstr>
      <vt:lpstr>Internships as part of the Value Proposition  </vt:lpstr>
      <vt:lpstr>Internships are part of a critical phase in students’ psychological and professional development. Understanding how they are interpreting these experiences can provide valuable information for appropriate, positive, and effective program creation.  Center for Research on College-Workforce Transitions, 2019, p. 3</vt:lpstr>
      <vt:lpstr>Graduate Preparedness and Competency Development </vt:lpstr>
      <vt:lpstr>Methodology </vt:lpstr>
      <vt:lpstr>Methodology </vt:lpstr>
      <vt:lpstr>Methodology </vt:lpstr>
      <vt:lpstr>Results</vt:lpstr>
      <vt:lpstr>Additional Noteworthy Findings</vt:lpstr>
      <vt:lpstr>Additional Noteworthy Findings</vt:lpstr>
      <vt:lpstr>Discussion of the Results - Additional Noteworthy Findings </vt:lpstr>
      <vt:lpstr>Relationship to Other Research</vt:lpstr>
      <vt:lpstr>Relationship to Other Research</vt:lpstr>
      <vt:lpstr>Conclusion</vt:lpstr>
      <vt:lpstr>Thank you!  Overall Questions?   Overall Comments? </vt:lpstr>
      <vt:lpstr>References</vt:lpstr>
      <vt:lpstr>Selected References</vt:lpstr>
      <vt:lpstr>Research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Proposal  Andrew Moyer April 25, 2022</dc:title>
  <dc:creator>Moyer, Andrew</dc:creator>
  <cp:lastModifiedBy>Lisa B. Snyder</cp:lastModifiedBy>
  <cp:revision>955</cp:revision>
  <cp:lastPrinted>2022-11-02T11:24:49Z</cp:lastPrinted>
  <dcterms:created xsi:type="dcterms:W3CDTF">2022-04-19T09:53:08Z</dcterms:created>
  <dcterms:modified xsi:type="dcterms:W3CDTF">2023-09-26T17:58:21Z</dcterms:modified>
</cp:coreProperties>
</file>