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88825" cy="6858000"/>
  <p:notesSz cx="7077075" cy="9363075"/>
  <p:embeddedFontLst>
    <p:embeddedFont>
      <p:font typeface="Arial Black" panose="020B0A04020102020204" pitchFamily="34" charset="0"/>
      <p:regular r:id="rId11"/>
      <p:bold r:id="rId12"/>
    </p:embeddedFont>
    <p:embeddedFont>
      <p:font typeface="Cambria" panose="02040503050406030204" pitchFamily="18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HxNai2K0zf0r5pgCpV9lDuW1F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08705" y="0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93296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e6e37e417c_0_19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00" cy="4213500"/>
          </a:xfrm>
          <a:prstGeom prst="rect">
            <a:avLst/>
          </a:prstGeom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1e6e37e417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100" cy="351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/>
          <p:nvPr/>
        </p:nvSpPr>
        <p:spPr>
          <a:xfrm>
            <a:off x="-1606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 extrusionOk="0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rgbClr val="000000">
                  <a:alpha val="784"/>
                </a:srgbClr>
              </a:gs>
              <a:gs pos="100000">
                <a:srgbClr val="000000">
                  <a:alpha val="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" name="Google Shape;17;p10"/>
          <p:cNvSpPr/>
          <p:nvPr/>
        </p:nvSpPr>
        <p:spPr>
          <a:xfrm>
            <a:off x="0" y="1905001"/>
            <a:ext cx="12188825" cy="21482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1218883" y="1905002"/>
            <a:ext cx="9751060" cy="214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1218883" y="4140200"/>
            <a:ext cx="975106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1"/>
              <a:buNone/>
              <a:defRPr sz="2801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59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ernate Picture with Caption">
  <p:cSld name="Alternate 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1"/>
              <a:buFont typeface="Cambria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 descr="&#10;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" name="Google Shape;69;p19" descr="An empty placeholder to add an image. Click on the placeholder and select the image that you wish to add.&#10;"/>
          <p:cNvSpPr>
            <a:spLocks noGrp="1"/>
          </p:cNvSpPr>
          <p:nvPr>
            <p:ph type="pic" idx="2"/>
          </p:nvPr>
        </p:nvSpPr>
        <p:spPr>
          <a:xfrm>
            <a:off x="507868" y="482602"/>
            <a:ext cx="6602282" cy="5842001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>
            <a:off x="7821163" y="2108200"/>
            <a:ext cx="3961368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 rot="5400000">
            <a:off x="3859212" y="-1141650"/>
            <a:ext cx="4470400" cy="1036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33147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6pPr>
            <a:lvl7pPr marL="3200400" lvl="6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8pPr>
            <a:lvl9pPr marL="4114800" lvl="8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ftr" idx="11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sldNum" idx="12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>
            <a:spLocks noGrp="1"/>
          </p:cNvSpPr>
          <p:nvPr>
            <p:ph type="title"/>
          </p:nvPr>
        </p:nvSpPr>
        <p:spPr>
          <a:xfrm rot="5400000">
            <a:off x="8066435" y="2456210"/>
            <a:ext cx="5791201" cy="184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1"/>
          </p:nvPr>
        </p:nvSpPr>
        <p:spPr>
          <a:xfrm rot="5400000">
            <a:off x="2538584" y="-1141821"/>
            <a:ext cx="5791201" cy="904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33147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6pPr>
            <a:lvl7pPr marL="3200400" lvl="6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8pPr>
            <a:lvl9pPr marL="4114800" lvl="8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ftr" idx="11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sldNum" idx="12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body" idx="1"/>
          </p:nvPr>
        </p:nvSpPr>
        <p:spPr>
          <a:xfrm>
            <a:off x="914162" y="1803401"/>
            <a:ext cx="10360501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33147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6pPr>
            <a:lvl7pPr marL="3200400" lvl="6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8pPr>
            <a:lvl9pPr marL="4114800" lvl="8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ftr" idx="11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sldNum" idx="12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/>
          <p:nvPr/>
        </p:nvSpPr>
        <p:spPr>
          <a:xfrm>
            <a:off x="-1606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 extrusionOk="0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rgbClr val="000000">
                  <a:alpha val="784"/>
                </a:srgbClr>
              </a:gs>
              <a:gs pos="100000">
                <a:srgbClr val="000000">
                  <a:alpha val="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6399133" y="1905000"/>
            <a:ext cx="5180251" cy="1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1"/>
              <a:buFont typeface="Cambria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" name="Google Shape;30;p12" descr="An empty placeholder to add an image. Click on the placeholder and select the image that you wish to add.&#10;"/>
          <p:cNvSpPr>
            <a:spLocks noGrp="1"/>
          </p:cNvSpPr>
          <p:nvPr>
            <p:ph type="pic" idx="2"/>
          </p:nvPr>
        </p:nvSpPr>
        <p:spPr>
          <a:xfrm>
            <a:off x="507869" y="482601"/>
            <a:ext cx="5077859" cy="5862706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6399133" y="3733800"/>
            <a:ext cx="5180251" cy="1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/>
          <p:nvPr/>
        </p:nvSpPr>
        <p:spPr>
          <a:xfrm>
            <a:off x="-1606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 extrusionOk="0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rgbClr val="000000">
                  <a:alpha val="784"/>
                </a:srgbClr>
              </a:gs>
              <a:gs pos="100000">
                <a:srgbClr val="000000">
                  <a:alpha val="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1218883" y="1524002"/>
            <a:ext cx="9751060" cy="1992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  <a:defRPr sz="44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1"/>
              <a:buNone/>
              <a:defRPr sz="280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59"/>
              <a:buNone/>
              <a:defRPr sz="2399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99"/>
              <a:buNone/>
              <a:defRPr sz="2099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ftr" idx="11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ldNum" idx="12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ftr" idx="11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914162" y="1803401"/>
            <a:ext cx="4977104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365702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159"/>
              <a:buChar char="•"/>
              <a:defRPr sz="2399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2"/>
          </p:nvPr>
        </p:nvSpPr>
        <p:spPr>
          <a:xfrm>
            <a:off x="6297559" y="1803401"/>
            <a:ext cx="4977104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365702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159"/>
              <a:buChar char="•"/>
              <a:defRPr sz="2399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dt" idx="10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sldNum" idx="12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21"/>
              <a:buNone/>
              <a:defRPr sz="2801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31"/>
              <a:buNone/>
              <a:defRPr sz="2701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99"/>
              <a:buNone/>
              <a:defRPr sz="2399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99"/>
              <a:buNone/>
              <a:defRPr sz="2099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99"/>
              <a:buNone/>
              <a:defRPr sz="2099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99"/>
              <a:buNone/>
              <a:defRPr sz="2099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99"/>
              <a:buNone/>
              <a:defRPr sz="2099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99"/>
              <a:buNone/>
              <a:defRPr sz="2099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99"/>
              <a:buNone/>
              <a:defRPr sz="2099" b="1"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idx="2"/>
          </p:nvPr>
        </p:nvSpPr>
        <p:spPr>
          <a:xfrm>
            <a:off x="914162" y="2717800"/>
            <a:ext cx="4977104" cy="35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365702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159"/>
              <a:buChar char="•"/>
              <a:defRPr sz="2399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body" idx="3"/>
          </p:nvPr>
        </p:nvSpPr>
        <p:spPr>
          <a:xfrm>
            <a:off x="6297559" y="1803400"/>
            <a:ext cx="49771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21"/>
              <a:buNone/>
              <a:defRPr sz="2801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31"/>
              <a:buNone/>
              <a:defRPr sz="2701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99"/>
              <a:buNone/>
              <a:defRPr sz="2399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99"/>
              <a:buNone/>
              <a:defRPr sz="2099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99"/>
              <a:buNone/>
              <a:defRPr sz="2099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99"/>
              <a:buNone/>
              <a:defRPr sz="2099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99"/>
              <a:buNone/>
              <a:defRPr sz="2099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99"/>
              <a:buNone/>
              <a:defRPr sz="2099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99"/>
              <a:buNone/>
              <a:defRPr sz="2099" b="1"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4"/>
          </p:nvPr>
        </p:nvSpPr>
        <p:spPr>
          <a:xfrm>
            <a:off x="6297559" y="2717800"/>
            <a:ext cx="4977104" cy="35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365702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159"/>
              <a:buChar char="•"/>
              <a:defRPr sz="2399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ftr" idx="11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sldNum" idx="12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1"/>
              <a:buFont typeface="Cambria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507868" y="482602"/>
            <a:ext cx="6602280" cy="584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388677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521"/>
              <a:buChar char="•"/>
              <a:defRPr sz="2801"/>
            </a:lvl1pPr>
            <a:lvl2pPr marL="914400" lvl="1" indent="-365702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59"/>
              <a:buChar char="–"/>
              <a:defRPr sz="2399"/>
            </a:lvl2pPr>
            <a:lvl3pPr marL="1371600" lvl="2" indent="-355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body" idx="2"/>
          </p:nvPr>
        </p:nvSpPr>
        <p:spPr>
          <a:xfrm>
            <a:off x="7821163" y="2108200"/>
            <a:ext cx="3961368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7000">
              <a:schemeClr val="dk2"/>
            </a:gs>
            <a:gs pos="71000">
              <a:srgbClr val="620000"/>
            </a:gs>
            <a:gs pos="100000">
              <a:srgbClr val="26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  <a:defRPr sz="3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914162" y="1803401"/>
            <a:ext cx="10360501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marR="0" lvl="0" indent="-38867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521"/>
              <a:buFont typeface="Arial"/>
              <a:buChar char="•"/>
              <a:defRPr sz="2801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6570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159"/>
              <a:buFont typeface="Cambria"/>
              <a:buChar char="–"/>
              <a:defRPr sz="2399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mbria"/>
              <a:buChar char="–"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mbria"/>
              <a:buChar char="–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mbria"/>
              <a:buChar char="–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ftr" idx="11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dt" idx="10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150812" y="1905002"/>
            <a:ext cx="11811000" cy="214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</a:pPr>
            <a:r>
              <a:rPr lang="en-US"/>
              <a:t>THE WHOLE STUDENT: TIME &amp; SPACE– BEST OF BOTH WORLDS FOR HYBRID COHORTS </a:t>
            </a:r>
            <a:endParaRPr/>
          </a:p>
        </p:txBody>
      </p:sp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264793" y="4800600"/>
            <a:ext cx="5524819" cy="101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rPr lang="en-US" sz="1900"/>
              <a:t>Dr. A.J. Lemheney</a:t>
            </a:r>
            <a:endParaRPr sz="19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rPr lang="en-US" sz="1900"/>
              <a:t>Vice President &amp; Executive Director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rPr lang="en-US" sz="1900"/>
              <a:t>Division of Graduate and Continuing Education</a:t>
            </a:r>
            <a:endParaRPr/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6751" y="227075"/>
            <a:ext cx="6403861" cy="1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5561012" y="4800600"/>
            <a:ext cx="5524819" cy="101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10"/>
              <a:buFont typeface="Arial"/>
              <a:buNone/>
            </a:pPr>
            <a:r>
              <a:rPr lang="en-US" sz="1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Dr. Michael B. Miller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10"/>
              <a:buFont typeface="Arial"/>
              <a:buNone/>
            </a:pPr>
            <a:r>
              <a:rPr lang="en-US" sz="1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Dean – School of Continuing Studies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10"/>
              <a:buFont typeface="Arial"/>
              <a:buNone/>
            </a:pPr>
            <a:r>
              <a:rPr lang="en-US" sz="1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Division of Graduate and Continuing Education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914161" y="152400"/>
            <a:ext cx="10360501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lang="en-US"/>
              <a:t>ABOUT MUHLENBERG COLLEGE </a:t>
            </a: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941149" y="1295400"/>
            <a:ext cx="10360501" cy="47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 fontScale="85000" lnSpcReduction="20000"/>
          </a:bodyPr>
          <a:lstStyle/>
          <a:p>
            <a:pPr marL="457200" lvl="0" indent="-3581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Private liberal arts college founded in 1848</a:t>
            </a:r>
            <a:endParaRPr/>
          </a:p>
          <a:p>
            <a:pPr marL="457200" lvl="0" indent="-3581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Began adult education in 1910</a:t>
            </a:r>
            <a:endParaRPr/>
          </a:p>
          <a:p>
            <a:pPr marL="457200" lvl="0" indent="-3581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Located in west Allentown, Pennsylvania</a:t>
            </a:r>
            <a:endParaRPr sz="2400"/>
          </a:p>
          <a:p>
            <a:pPr marL="457200" lvl="0" indent="-3581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2,000+ students</a:t>
            </a:r>
            <a:endParaRPr sz="2400"/>
          </a:p>
          <a:p>
            <a:pPr marL="457200" lvl="0" indent="-3581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Approximately 85% of faculty have a Ph.D. or other terminal degree in their fields</a:t>
            </a:r>
            <a:endParaRPr/>
          </a:p>
          <a:p>
            <a:pPr marL="457200" lvl="0" indent="-3581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Degree offerings in more than 25 majors </a:t>
            </a:r>
            <a:endParaRPr sz="2400"/>
          </a:p>
          <a:p>
            <a:pPr marL="457200" lvl="0" indent="-3581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 b="1"/>
              <a:t>Division of Graduate and Continuing Education</a:t>
            </a:r>
            <a:endParaRPr sz="2400" b="1"/>
          </a:p>
          <a:p>
            <a:pPr marL="1371600" lvl="1" indent="-35813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-US" sz="2400"/>
              <a:t>Continuing education program</a:t>
            </a:r>
            <a:endParaRPr sz="2400"/>
          </a:p>
          <a:p>
            <a:pPr marL="1371600" lvl="1" indent="-35813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-US" sz="2400"/>
              <a:t>Summer study</a:t>
            </a:r>
            <a:endParaRPr sz="2400"/>
          </a:p>
          <a:p>
            <a:pPr marL="1371600" lvl="1" indent="-35813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-US" sz="2400"/>
              <a:t>Accelerated degree completion programs </a:t>
            </a:r>
            <a:endParaRPr sz="2400"/>
          </a:p>
          <a:p>
            <a:pPr marL="1371600" lvl="1" indent="-35813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-US" sz="2400"/>
              <a:t>New graduate degree programs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t="106558" r="17365" b="-47540"/>
          <a:stretch/>
        </p:blipFill>
        <p:spPr>
          <a:xfrm>
            <a:off x="957693" y="4953000"/>
            <a:ext cx="8489519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9872" y="3379047"/>
            <a:ext cx="3478950" cy="347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9872" y="3379047"/>
            <a:ext cx="3478950" cy="347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497608" y="498258"/>
            <a:ext cx="5180400" cy="13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mbria"/>
              <a:buNone/>
            </a:pPr>
            <a:r>
              <a:rPr lang="en-US"/>
              <a:t>ACCELERATED DEGREE</a:t>
            </a:r>
            <a:br>
              <a:rPr lang="en-US"/>
            </a:br>
            <a:r>
              <a:rPr lang="en-US"/>
              <a:t>PROGRAM</a:t>
            </a:r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497683" y="2234900"/>
            <a:ext cx="51804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Designed specifically for the adult student with existing college credits seeking to finish their degree.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Small classes affording deep relationships between faculty and students and high degree of personalized advising services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Muhlenberg’s accelerated programs provide motivated students a way to complete their undergraduate degree quickly without sacrificing the quality of education or rigor.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endParaRPr sz="1600"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endParaRPr sz="1600"/>
          </a:p>
        </p:txBody>
      </p:sp>
      <p:sp>
        <p:nvSpPr>
          <p:cNvPr id="106" name="Google Shape;106;p3"/>
          <p:cNvSpPr txBox="1">
            <a:spLocks noGrp="1"/>
          </p:cNvSpPr>
          <p:nvPr>
            <p:ph type="body" idx="1"/>
          </p:nvPr>
        </p:nvSpPr>
        <p:spPr>
          <a:xfrm>
            <a:off x="6158175" y="705225"/>
            <a:ext cx="6094500" cy="4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 fontScale="32500" lnSpcReduction="20000"/>
          </a:bodyPr>
          <a:lstStyle/>
          <a:p>
            <a:pPr marL="457200" lvl="0" indent="-3937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8000"/>
              <a:t>22 months – Start to completion</a:t>
            </a:r>
            <a:endParaRPr sz="8000"/>
          </a:p>
          <a:p>
            <a:pPr marL="457200" lvl="0" indent="-3937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8000"/>
              <a:t>15 five-week courses</a:t>
            </a:r>
            <a:endParaRPr sz="8000"/>
          </a:p>
          <a:p>
            <a:pPr marL="457200" lvl="0" indent="-3937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8000"/>
              <a:t>1 ten-week course (Capstone)</a:t>
            </a:r>
            <a:endParaRPr sz="8000"/>
          </a:p>
          <a:p>
            <a:pPr marL="457200" lvl="0" indent="-3937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8000"/>
              <a:t>All courses meet once per week</a:t>
            </a:r>
            <a:endParaRPr sz="8000"/>
          </a:p>
          <a:p>
            <a:pPr marL="457200" lvl="0" indent="-3937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8000"/>
              <a:t>Students transfer in 16 classes </a:t>
            </a:r>
            <a:endParaRPr sz="8000"/>
          </a:p>
          <a:p>
            <a:pPr marL="457200" lvl="0" indent="-3937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8000"/>
              <a:t>Students complete 16 remaining classes</a:t>
            </a:r>
            <a:endParaRPr sz="8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9872" y="3379047"/>
            <a:ext cx="3478950" cy="347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914162" y="87425"/>
            <a:ext cx="103605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lang="en-US"/>
              <a:t>ACCELERATED DEGREE COMPLETION PROGRAM HYBRID MODEL</a:t>
            </a:r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body" idx="1"/>
          </p:nvPr>
        </p:nvSpPr>
        <p:spPr>
          <a:xfrm>
            <a:off x="379400" y="1510575"/>
            <a:ext cx="11430000" cy="48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 fontScale="25000" lnSpcReduction="10000"/>
          </a:bodyPr>
          <a:lstStyle/>
          <a:p>
            <a:pPr marL="274325" lvl="0" indent="-3492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-US" sz="11200"/>
              <a:t>Overall structure</a:t>
            </a:r>
            <a:endParaRPr sz="11200"/>
          </a:p>
          <a:p>
            <a:pPr marL="822974" lvl="2" indent="-3378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1200"/>
              <a:t>On-campus orientation (on class night, one week prior to the start of the cohort).  </a:t>
            </a:r>
            <a:endParaRPr/>
          </a:p>
          <a:p>
            <a:pPr marL="822974" lvl="2" indent="-3378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1200"/>
              <a:t>Students meet their cohort mentor and first instructor.</a:t>
            </a:r>
            <a:endParaRPr/>
          </a:p>
          <a:p>
            <a:pPr marL="822974" lvl="2" indent="-3378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1200"/>
              <a:t>1st and 5th week classes are on-campus (weeks 2, 3 and 4 are online, mix of synchronous and asynchronous assignments)</a:t>
            </a:r>
            <a:endParaRPr/>
          </a:p>
          <a:p>
            <a:pPr marL="822974" lvl="2" indent="-3378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1200"/>
              <a:t>Students are assigned to teams (and have ad hoc team experiences--reflective of the workplace)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>
            <a:spLocks noGrp="1"/>
          </p:cNvSpPr>
          <p:nvPr>
            <p:ph type="title"/>
          </p:nvPr>
        </p:nvSpPr>
        <p:spPr>
          <a:xfrm>
            <a:off x="914162" y="151175"/>
            <a:ext cx="10360500" cy="8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lang="en-US"/>
              <a:t>HYBRID MODEL</a:t>
            </a:r>
            <a:endParaRPr/>
          </a:p>
        </p:txBody>
      </p:sp>
      <p:sp>
        <p:nvSpPr>
          <p:cNvPr id="119" name="Google Shape;119;p6"/>
          <p:cNvSpPr txBox="1">
            <a:spLocks noGrp="1"/>
          </p:cNvSpPr>
          <p:nvPr>
            <p:ph type="body" idx="1"/>
          </p:nvPr>
        </p:nvSpPr>
        <p:spPr>
          <a:xfrm>
            <a:off x="914175" y="1104675"/>
            <a:ext cx="10360500" cy="45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274325" marR="0" lvl="0" indent="-3492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 sz="2800"/>
              <a:t>Overall structure</a:t>
            </a:r>
            <a:endParaRPr sz="2800"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Students build a charter during the first module for their team.</a:t>
            </a:r>
            <a:endParaRPr sz="2800"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Charter provides direction for students as they progress through the program.</a:t>
            </a:r>
            <a:endParaRPr sz="2800"/>
          </a:p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 sz="2800"/>
              <a:t>Can be updated as teams progress.</a:t>
            </a:r>
            <a:endParaRPr sz="2800"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Teams have the option to meet virtually for team meetings utilizing zoom and google docs/sheets, etc. or in person.</a:t>
            </a:r>
            <a:endParaRPr sz="2800"/>
          </a:p>
        </p:txBody>
      </p:sp>
      <p:pic>
        <p:nvPicPr>
          <p:cNvPr id="120" name="Google Shape;12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9872" y="3379047"/>
            <a:ext cx="3478950" cy="347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e6e37e417c_0_19"/>
          <p:cNvSpPr txBox="1">
            <a:spLocks noGrp="1"/>
          </p:cNvSpPr>
          <p:nvPr>
            <p:ph type="title"/>
          </p:nvPr>
        </p:nvSpPr>
        <p:spPr>
          <a:xfrm>
            <a:off x="914162" y="482600"/>
            <a:ext cx="10360500" cy="8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lang="en-US"/>
              <a:t>HYBRID MODEL</a:t>
            </a:r>
            <a:endParaRPr/>
          </a:p>
        </p:txBody>
      </p:sp>
      <p:sp>
        <p:nvSpPr>
          <p:cNvPr id="126" name="Google Shape;126;g1e6e37e417c_0_19"/>
          <p:cNvSpPr txBox="1">
            <a:spLocks noGrp="1"/>
          </p:cNvSpPr>
          <p:nvPr>
            <p:ph type="body" idx="1"/>
          </p:nvPr>
        </p:nvSpPr>
        <p:spPr>
          <a:xfrm>
            <a:off x="914162" y="1752600"/>
            <a:ext cx="10360500" cy="45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 lnSpcReduction="10000"/>
          </a:bodyPr>
          <a:lstStyle/>
          <a:p>
            <a:pPr marL="274325" lvl="0" indent="-27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520"/>
              <a:buFont typeface="Noto Sans Symbols"/>
              <a:buChar char="❖"/>
            </a:pPr>
            <a:r>
              <a:rPr lang="en-US" sz="2800"/>
              <a:t>Faculty readiness</a:t>
            </a:r>
            <a:endParaRPr sz="2800"/>
          </a:p>
          <a:p>
            <a:pPr marL="822974" lvl="2" indent="-32004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520"/>
              <a:buFont typeface="Noto Sans Symbols"/>
              <a:buChar char="❖"/>
            </a:pPr>
            <a:r>
              <a:rPr lang="en-US" sz="2800"/>
              <a:t>Complete professional development in online pedagogies</a:t>
            </a:r>
            <a:endParaRPr sz="2800"/>
          </a:p>
          <a:p>
            <a:pPr marL="822974" lvl="2" indent="-3378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Char char="❖"/>
            </a:pPr>
            <a:r>
              <a:rPr lang="en-US" sz="2800"/>
              <a:t>Use the OSCQR framework</a:t>
            </a:r>
            <a:endParaRPr sz="2800"/>
          </a:p>
          <a:p>
            <a:pPr marL="822974" lvl="2" indent="-3378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Char char="❖"/>
            </a:pPr>
            <a:r>
              <a:rPr lang="en-US" sz="2800"/>
              <a:t>Partnered with ID and IT support</a:t>
            </a:r>
            <a:endParaRPr sz="2800"/>
          </a:p>
          <a:p>
            <a:pPr marL="822974" lvl="2" indent="-3378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Char char="❖"/>
            </a:pPr>
            <a:r>
              <a:rPr lang="en-US" sz="2800"/>
              <a:t>Ongoing support from OIT and College</a:t>
            </a:r>
            <a:endParaRPr sz="2800"/>
          </a:p>
          <a:p>
            <a:pPr marL="731525" lvl="0" indent="-1142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521"/>
              <a:buFont typeface="Noto Sans Symbols"/>
              <a:buNone/>
            </a:pPr>
            <a:endParaRPr/>
          </a:p>
          <a:p>
            <a:pPr marL="274325" lvl="0" indent="-1142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521"/>
              <a:buFont typeface="Noto Sans Symbols"/>
              <a:buNone/>
            </a:pPr>
            <a:endParaRPr/>
          </a:p>
          <a:p>
            <a:pPr marL="274325" lvl="0" indent="-1142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521"/>
              <a:buFont typeface="Noto Sans Symbols"/>
              <a:buNone/>
            </a:pPr>
            <a:endParaRPr/>
          </a:p>
        </p:txBody>
      </p:sp>
      <p:pic>
        <p:nvPicPr>
          <p:cNvPr id="127" name="Google Shape;127;g1e6e37e417c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9872" y="3379047"/>
            <a:ext cx="3478950" cy="347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9872" y="3379047"/>
            <a:ext cx="3478950" cy="347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1207770" y="533400"/>
            <a:ext cx="9751060" cy="83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</a:pPr>
            <a:r>
              <a:rPr lang="en-US"/>
              <a:t>CAPSTONE COURSE</a:t>
            </a:r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body" idx="1"/>
          </p:nvPr>
        </p:nvSpPr>
        <p:spPr>
          <a:xfrm>
            <a:off x="455612" y="1600200"/>
            <a:ext cx="11201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Font typeface="Noto Sans Symbols"/>
              <a:buChar char="❖"/>
            </a:pPr>
            <a:r>
              <a:rPr lang="en-US"/>
              <a:t>Students submit their academic project to instructor digitally during week 8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1"/>
              <a:buNone/>
            </a:pP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Font typeface="Noto Sans Symbols"/>
              <a:buChar char="❖"/>
            </a:pPr>
            <a:r>
              <a:rPr lang="en-US"/>
              <a:t>Students participate in a virtual (via zoom) question and answer session with the faculty panel on week 9 and receive feedback for their formal presentation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1"/>
              <a:buNone/>
            </a:pP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Font typeface="Noto Sans Symbols"/>
              <a:buChar char="❖"/>
            </a:pPr>
            <a:r>
              <a:rPr lang="en-US"/>
              <a:t>Students present an executive summary of their project and provide a bound copy of their presentation to their partner organization at an in-person presentation</a:t>
            </a:r>
            <a:endParaRPr/>
          </a:p>
          <a:p>
            <a:pPr marL="457200" lvl="0" indent="-29712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1"/>
              <a:buFont typeface="Noto Sans Symbols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lang="en-US"/>
              <a:t>QUESTIONS AND ANSWERS</a:t>
            </a:r>
            <a:br>
              <a:rPr lang="en-US"/>
            </a:br>
            <a:endParaRPr/>
          </a:p>
        </p:txBody>
      </p:sp>
      <p:pic>
        <p:nvPicPr>
          <p:cNvPr id="140" name="Google Shape;14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6450" y="1836275"/>
            <a:ext cx="5708225" cy="443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" y="2268575"/>
            <a:ext cx="5355000" cy="249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d Radial 16x9">
  <a:themeElements>
    <a:clrScheme name="RedRadial_16x9">
      <a:dk1>
        <a:srgbClr val="000000"/>
      </a:dk1>
      <a:lt1>
        <a:srgbClr val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RedRadial_16x9">
      <a:dk1>
        <a:srgbClr val="000000"/>
      </a:dk1>
      <a:lt1>
        <a:srgbClr val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</Words>
  <Application>Microsoft Office PowerPoint</Application>
  <PresentationFormat>Custom</PresentationFormat>
  <Paragraphs>55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Cambria</vt:lpstr>
      <vt:lpstr>Arial</vt:lpstr>
      <vt:lpstr>Noto Sans Symbols</vt:lpstr>
      <vt:lpstr>Arial Black</vt:lpstr>
      <vt:lpstr>Red Radial 16x9</vt:lpstr>
      <vt:lpstr>THE WHOLE STUDENT: TIME &amp; SPACE– BEST OF BOTH WORLDS FOR HYBRID COHORTS </vt:lpstr>
      <vt:lpstr>ABOUT MUHLENBERG COLLEGE </vt:lpstr>
      <vt:lpstr>ACCELERATED DEGREE PROGRAM</vt:lpstr>
      <vt:lpstr>ACCELERATED DEGREE COMPLETION PROGRAM HYBRID MODEL</vt:lpstr>
      <vt:lpstr>HYBRID MODEL</vt:lpstr>
      <vt:lpstr>HYBRID MODEL</vt:lpstr>
      <vt:lpstr>CAPSTONE COURSE</vt:lpstr>
      <vt:lpstr>QUESTIONS AND ANSWERS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WHOLE STUDENT: TIME &amp; SPACE– BEST OF BOTH WORLDS FOR HYBRID COHORTS </dc:title>
  <dc:creator>Vincent Arezzi</dc:creator>
  <cp:lastModifiedBy>Lisa B. Snyder</cp:lastModifiedBy>
  <cp:revision>1</cp:revision>
  <dcterms:created xsi:type="dcterms:W3CDTF">2020-10-20T16:36:12Z</dcterms:created>
  <dcterms:modified xsi:type="dcterms:W3CDTF">2023-09-27T19:17:55Z</dcterms:modified>
</cp:coreProperties>
</file>